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130" r:id="rId2"/>
    <p:sldId id="1824" r:id="rId3"/>
    <p:sldId id="1114" r:id="rId4"/>
    <p:sldId id="1005" r:id="rId5"/>
    <p:sldId id="1115" r:id="rId6"/>
    <p:sldId id="1007" r:id="rId7"/>
    <p:sldId id="1008" r:id="rId8"/>
    <p:sldId id="1009" r:id="rId9"/>
    <p:sldId id="1010" r:id="rId10"/>
    <p:sldId id="1011" r:id="rId11"/>
    <p:sldId id="1012" r:id="rId12"/>
    <p:sldId id="1013" r:id="rId13"/>
    <p:sldId id="1116" r:id="rId14"/>
    <p:sldId id="1811" r:id="rId15"/>
    <p:sldId id="1812" r:id="rId16"/>
    <p:sldId id="1884" r:id="rId17"/>
    <p:sldId id="1014" r:id="rId18"/>
    <p:sldId id="1289" r:id="rId19"/>
    <p:sldId id="1813" r:id="rId20"/>
    <p:sldId id="2121" r:id="rId21"/>
    <p:sldId id="2120" r:id="rId22"/>
    <p:sldId id="1814" r:id="rId23"/>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39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jpeg>
</file>

<file path=ppt/media/image18.jpeg>
</file>

<file path=ppt/media/image2.png>
</file>

<file path=ppt/media/image3.png>
</file>

<file path=ppt/media/image4.jpeg>
</file>

<file path=ppt/media/image5.png>
</file>

<file path=ppt/media/image6.png>
</file>

<file path=ppt/media/image7.jpeg>
</file>

<file path=ppt/media/image8.png>
</file>

<file path=ppt/media/image9.png>
</file>

<file path=ppt/media/media1.wav>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BB4E0A59-AC5E-4BF7-A172-03B9126A3D3F}"/>
              </a:ext>
            </a:extLst>
          </p:cNvPr>
          <p:cNvSpPr/>
          <p:nvPr/>
        </p:nvSpPr>
        <p:spPr>
          <a:xfrm>
            <a:off x="-66503" y="-55562"/>
            <a:ext cx="12518967" cy="3657600"/>
          </a:xfrm>
          <a:prstGeom prst="rect">
            <a:avLst/>
          </a:prstGeom>
          <a:solidFill>
            <a:srgbClr val="44A0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7" name="Rechthoek 6">
            <a:extLst>
              <a:ext uri="{FF2B5EF4-FFF2-40B4-BE49-F238E27FC236}">
                <a16:creationId xmlns:a16="http://schemas.microsoft.com/office/drawing/2014/main" id="{E81773F8-747F-4DB8-869A-30EE55502AF6}"/>
              </a:ext>
            </a:extLst>
          </p:cNvPr>
          <p:cNvSpPr/>
          <p:nvPr/>
        </p:nvSpPr>
        <p:spPr>
          <a:xfrm>
            <a:off x="-66502" y="3602038"/>
            <a:ext cx="12518967" cy="3255962"/>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E6780E7B-6347-428E-9965-E1E54D7784C9}"/>
              </a:ext>
            </a:extLst>
          </p:cNvPr>
          <p:cNvSpPr>
            <a:spLocks noGrp="1"/>
          </p:cNvSpPr>
          <p:nvPr>
            <p:ph type="ctrTitle"/>
          </p:nvPr>
        </p:nvSpPr>
        <p:spPr>
          <a:xfrm>
            <a:off x="1524000" y="136525"/>
            <a:ext cx="9144000" cy="2387600"/>
          </a:xfrm>
        </p:spPr>
        <p:txBody>
          <a:bodyPr anchor="b"/>
          <a:lstStyle>
            <a:lvl1pPr algn="ctr">
              <a:defRPr sz="6000"/>
            </a:lvl1pPr>
          </a:lstStyle>
          <a:p>
            <a:r>
              <a:rPr lang="nl-NL"/>
              <a:t>Klik om stijl te bewerken</a:t>
            </a:r>
            <a:endParaRPr lang="nl-BE" dirty="0"/>
          </a:p>
        </p:txBody>
      </p:sp>
      <p:sp>
        <p:nvSpPr>
          <p:cNvPr id="3" name="Ondertitel 2">
            <a:extLst>
              <a:ext uri="{FF2B5EF4-FFF2-40B4-BE49-F238E27FC236}">
                <a16:creationId xmlns:a16="http://schemas.microsoft.com/office/drawing/2014/main" id="{F4AD66E2-DACF-4235-AD2C-BAA9DFEF48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endParaRPr lang="nl-BE"/>
          </a:p>
        </p:txBody>
      </p:sp>
      <p:sp>
        <p:nvSpPr>
          <p:cNvPr id="4" name="Tijdelijke aanduiding voor datum 3">
            <a:extLst>
              <a:ext uri="{FF2B5EF4-FFF2-40B4-BE49-F238E27FC236}">
                <a16:creationId xmlns:a16="http://schemas.microsoft.com/office/drawing/2014/main" id="{73F6A1CD-5EA8-4193-B23C-9717C769AC7E}"/>
              </a:ext>
            </a:extLst>
          </p:cNvPr>
          <p:cNvSpPr>
            <a:spLocks noGrp="1"/>
          </p:cNvSpPr>
          <p:nvPr>
            <p:ph type="dt" sz="half" idx="10"/>
          </p:nvPr>
        </p:nvSpPr>
        <p:spPr/>
        <p:txBody>
          <a:bodyPr/>
          <a:lstStyle/>
          <a:p>
            <a:fld id="{D9B67875-0C4D-4C3E-A7C8-63CF691FEAB7}" type="datetimeFigureOut">
              <a:rPr lang="nl-BE" smtClean="0"/>
              <a:t>14/01/2021</a:t>
            </a:fld>
            <a:endParaRPr lang="nl-BE"/>
          </a:p>
        </p:txBody>
      </p:sp>
      <p:sp>
        <p:nvSpPr>
          <p:cNvPr id="5" name="Tijdelijke aanduiding voor voettekst 4">
            <a:extLst>
              <a:ext uri="{FF2B5EF4-FFF2-40B4-BE49-F238E27FC236}">
                <a16:creationId xmlns:a16="http://schemas.microsoft.com/office/drawing/2014/main" id="{1741BD09-7970-442C-A1A1-B86377CB726F}"/>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C8B1A799-4AA9-4556-A585-E1DA334605A5}"/>
              </a:ext>
            </a:extLst>
          </p:cNvPr>
          <p:cNvSpPr>
            <a:spLocks noGrp="1"/>
          </p:cNvSpPr>
          <p:nvPr>
            <p:ph type="sldNum" sz="quarter" idx="12"/>
          </p:nvPr>
        </p:nvSpPr>
        <p:spPr/>
        <p:txBody>
          <a:bodyPr/>
          <a:lstStyle/>
          <a:p>
            <a:fld id="{B1E9D78F-FDB1-488C-BE54-74F048D0497D}" type="slidenum">
              <a:rPr lang="nl-BE" smtClean="0"/>
              <a:t>‹nr.›</a:t>
            </a:fld>
            <a:endParaRPr lang="nl-BE"/>
          </a:p>
        </p:txBody>
      </p:sp>
      <p:pic>
        <p:nvPicPr>
          <p:cNvPr id="11" name="Picture 2" descr="Huisstijl | AP Hogeschool">
            <a:extLst>
              <a:ext uri="{FF2B5EF4-FFF2-40B4-BE49-F238E27FC236}">
                <a16:creationId xmlns:a16="http://schemas.microsoft.com/office/drawing/2014/main" id="{7BDC3559-A25B-405A-914F-BA7F85567BFE}"/>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741" y="6378084"/>
            <a:ext cx="513792" cy="285699"/>
          </a:xfrm>
          <a:prstGeom prst="rect">
            <a:avLst/>
          </a:prstGeom>
          <a:noFill/>
          <a:extLst>
            <a:ext uri="{909E8E84-426E-40DD-AFC4-6F175D3DCCD1}">
              <a14:hiddenFill xmlns:a14="http://schemas.microsoft.com/office/drawing/2010/main">
                <a:solidFill>
                  <a:srgbClr val="FFFFFF"/>
                </a:solidFill>
              </a14:hiddenFill>
            </a:ext>
          </a:extLst>
        </p:spPr>
      </p:pic>
      <p:pic>
        <p:nvPicPr>
          <p:cNvPr id="10" name="Afbeelding 9">
            <a:extLst>
              <a:ext uri="{FF2B5EF4-FFF2-40B4-BE49-F238E27FC236}">
                <a16:creationId xmlns:a16="http://schemas.microsoft.com/office/drawing/2014/main" id="{A28B49E7-9988-4ED1-8373-35F647B503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7433" y="4659557"/>
            <a:ext cx="2531093" cy="1452406"/>
          </a:xfrm>
          <a:prstGeom prst="rect">
            <a:avLst/>
          </a:prstGeom>
        </p:spPr>
      </p:pic>
    </p:spTree>
    <p:extLst>
      <p:ext uri="{BB962C8B-B14F-4D97-AF65-F5344CB8AC3E}">
        <p14:creationId xmlns:p14="http://schemas.microsoft.com/office/powerpoint/2010/main" val="419583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FCA75D8-30CC-4149-B0EE-6C11B19BA0B4}"/>
              </a:ext>
            </a:extLst>
          </p:cNvPr>
          <p:cNvSpPr>
            <a:spLocks noGrp="1"/>
          </p:cNvSpPr>
          <p:nvPr>
            <p:ph type="title"/>
          </p:nvPr>
        </p:nvSpPr>
        <p:spPr/>
        <p:txBody>
          <a:bodyPr/>
          <a:lstStyle/>
          <a:p>
            <a:r>
              <a:rPr lang="nl-NL"/>
              <a:t>Klik om stijl te bewerken</a:t>
            </a:r>
            <a:endParaRPr lang="nl-BE"/>
          </a:p>
        </p:txBody>
      </p:sp>
      <p:sp>
        <p:nvSpPr>
          <p:cNvPr id="3" name="Tijdelijke aanduiding voor verticale tekst 2">
            <a:extLst>
              <a:ext uri="{FF2B5EF4-FFF2-40B4-BE49-F238E27FC236}">
                <a16:creationId xmlns:a16="http://schemas.microsoft.com/office/drawing/2014/main" id="{EA66E83B-B9D4-47F4-9EBF-0A4626AECAFE}"/>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83BA7F98-DF99-4920-8C1F-D468B384FAC1}"/>
              </a:ext>
            </a:extLst>
          </p:cNvPr>
          <p:cNvSpPr>
            <a:spLocks noGrp="1"/>
          </p:cNvSpPr>
          <p:nvPr>
            <p:ph type="dt" sz="half" idx="10"/>
          </p:nvPr>
        </p:nvSpPr>
        <p:spPr/>
        <p:txBody>
          <a:bodyPr/>
          <a:lstStyle/>
          <a:p>
            <a:fld id="{D9B67875-0C4D-4C3E-A7C8-63CF691FEAB7}" type="datetimeFigureOut">
              <a:rPr lang="nl-BE" smtClean="0"/>
              <a:t>14/01/2021</a:t>
            </a:fld>
            <a:endParaRPr lang="nl-BE"/>
          </a:p>
        </p:txBody>
      </p:sp>
      <p:sp>
        <p:nvSpPr>
          <p:cNvPr id="5" name="Tijdelijke aanduiding voor voettekst 4">
            <a:extLst>
              <a:ext uri="{FF2B5EF4-FFF2-40B4-BE49-F238E27FC236}">
                <a16:creationId xmlns:a16="http://schemas.microsoft.com/office/drawing/2014/main" id="{7F88D253-8A58-4125-A227-13E738D48AE1}"/>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BFA5504E-511A-417A-A6BA-EF7240883A61}"/>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452664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A79AEEB0-02B2-447D-B1FD-D25D55DD56CE}"/>
              </a:ext>
            </a:extLst>
          </p:cNvPr>
          <p:cNvSpPr>
            <a:spLocks noGrp="1"/>
          </p:cNvSpPr>
          <p:nvPr>
            <p:ph type="title" orient="vert"/>
          </p:nvPr>
        </p:nvSpPr>
        <p:spPr>
          <a:xfrm>
            <a:off x="8724900" y="365125"/>
            <a:ext cx="2628900" cy="5811838"/>
          </a:xfrm>
        </p:spPr>
        <p:txBody>
          <a:bodyPr vert="eaVert"/>
          <a:lstStyle/>
          <a:p>
            <a:r>
              <a:rPr lang="nl-NL"/>
              <a:t>Klik om stijl te bewerken</a:t>
            </a:r>
            <a:endParaRPr lang="nl-BE"/>
          </a:p>
        </p:txBody>
      </p:sp>
      <p:sp>
        <p:nvSpPr>
          <p:cNvPr id="3" name="Tijdelijke aanduiding voor verticale tekst 2">
            <a:extLst>
              <a:ext uri="{FF2B5EF4-FFF2-40B4-BE49-F238E27FC236}">
                <a16:creationId xmlns:a16="http://schemas.microsoft.com/office/drawing/2014/main" id="{A47050A7-1669-4805-929E-741E4C4CF3E7}"/>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99C78FC2-A4A1-4447-98A1-FB656BDDD885}"/>
              </a:ext>
            </a:extLst>
          </p:cNvPr>
          <p:cNvSpPr>
            <a:spLocks noGrp="1"/>
          </p:cNvSpPr>
          <p:nvPr>
            <p:ph type="dt" sz="half" idx="10"/>
          </p:nvPr>
        </p:nvSpPr>
        <p:spPr/>
        <p:txBody>
          <a:bodyPr/>
          <a:lstStyle/>
          <a:p>
            <a:fld id="{D9B67875-0C4D-4C3E-A7C8-63CF691FEAB7}" type="datetimeFigureOut">
              <a:rPr lang="nl-BE" smtClean="0"/>
              <a:t>14/01/2021</a:t>
            </a:fld>
            <a:endParaRPr lang="nl-BE"/>
          </a:p>
        </p:txBody>
      </p:sp>
      <p:sp>
        <p:nvSpPr>
          <p:cNvPr id="5" name="Tijdelijke aanduiding voor voettekst 4">
            <a:extLst>
              <a:ext uri="{FF2B5EF4-FFF2-40B4-BE49-F238E27FC236}">
                <a16:creationId xmlns:a16="http://schemas.microsoft.com/office/drawing/2014/main" id="{9463AC9B-1104-4245-83B2-941B2D3520D9}"/>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351C8C71-ADCE-408A-BD03-6A30265139E7}"/>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19360897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el en objec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007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B8BAD38-7922-4925-9B1E-C8B9824AB115}"/>
              </a:ext>
            </a:extLst>
          </p:cNvPr>
          <p:cNvSpPr>
            <a:spLocks noGrp="1"/>
          </p:cNvSpPr>
          <p:nvPr>
            <p:ph type="title"/>
          </p:nvPr>
        </p:nvSpPr>
        <p:spPr/>
        <p:txBody>
          <a:body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F646D84E-4957-4D2C-BDD6-C478B3F04CD3}"/>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467BED60-0F65-4F2B-B5B9-7CDC70E73F2E}"/>
              </a:ext>
            </a:extLst>
          </p:cNvPr>
          <p:cNvSpPr>
            <a:spLocks noGrp="1"/>
          </p:cNvSpPr>
          <p:nvPr>
            <p:ph type="dt" sz="half" idx="10"/>
          </p:nvPr>
        </p:nvSpPr>
        <p:spPr/>
        <p:txBody>
          <a:bodyPr/>
          <a:lstStyle/>
          <a:p>
            <a:fld id="{D9B67875-0C4D-4C3E-A7C8-63CF691FEAB7}" type="datetimeFigureOut">
              <a:rPr lang="nl-BE" smtClean="0"/>
              <a:t>14/01/2021</a:t>
            </a:fld>
            <a:endParaRPr lang="nl-BE"/>
          </a:p>
        </p:txBody>
      </p:sp>
      <p:sp>
        <p:nvSpPr>
          <p:cNvPr id="5" name="Tijdelijke aanduiding voor voettekst 4">
            <a:extLst>
              <a:ext uri="{FF2B5EF4-FFF2-40B4-BE49-F238E27FC236}">
                <a16:creationId xmlns:a16="http://schemas.microsoft.com/office/drawing/2014/main" id="{3C5970C4-1407-4452-9148-636A126C94CD}"/>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25C57E89-1D0D-4354-8F65-63804968C1CF}"/>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24444019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7D09DE-9877-4775-9EA0-3FAF25053291}"/>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7E204716-6C27-4458-A66E-7D0C8675C9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A66AC9EB-DEAD-42CF-AD23-439C5DA97073}"/>
              </a:ext>
            </a:extLst>
          </p:cNvPr>
          <p:cNvSpPr>
            <a:spLocks noGrp="1"/>
          </p:cNvSpPr>
          <p:nvPr>
            <p:ph type="dt" sz="half" idx="10"/>
          </p:nvPr>
        </p:nvSpPr>
        <p:spPr/>
        <p:txBody>
          <a:bodyPr/>
          <a:lstStyle/>
          <a:p>
            <a:fld id="{D9B67875-0C4D-4C3E-A7C8-63CF691FEAB7}" type="datetimeFigureOut">
              <a:rPr lang="nl-BE" smtClean="0"/>
              <a:t>14/01/2021</a:t>
            </a:fld>
            <a:endParaRPr lang="nl-BE"/>
          </a:p>
        </p:txBody>
      </p:sp>
      <p:sp>
        <p:nvSpPr>
          <p:cNvPr id="5" name="Tijdelijke aanduiding voor voettekst 4">
            <a:extLst>
              <a:ext uri="{FF2B5EF4-FFF2-40B4-BE49-F238E27FC236}">
                <a16:creationId xmlns:a16="http://schemas.microsoft.com/office/drawing/2014/main" id="{4E272174-F617-485C-8862-B67278A66933}"/>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ED7AC59F-8095-4C85-89CD-7324AA678184}"/>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6197833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F8B325-2136-406D-BF0A-E575C7306B7F}"/>
              </a:ext>
            </a:extLst>
          </p:cNvPr>
          <p:cNvSpPr>
            <a:spLocks noGrp="1"/>
          </p:cNvSpPr>
          <p:nvPr>
            <p:ph type="title"/>
          </p:nvPr>
        </p:nvSpPr>
        <p:spPr/>
        <p:txBody>
          <a:body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812A1A84-3D08-49DA-A4A4-7023BFE6C812}"/>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inhoud 3">
            <a:extLst>
              <a:ext uri="{FF2B5EF4-FFF2-40B4-BE49-F238E27FC236}">
                <a16:creationId xmlns:a16="http://schemas.microsoft.com/office/drawing/2014/main" id="{91B5DB36-3733-4D71-9D2B-5502BA30CF06}"/>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datum 4">
            <a:extLst>
              <a:ext uri="{FF2B5EF4-FFF2-40B4-BE49-F238E27FC236}">
                <a16:creationId xmlns:a16="http://schemas.microsoft.com/office/drawing/2014/main" id="{A884AE63-C510-4ABD-BCB9-469A9F65ECC2}"/>
              </a:ext>
            </a:extLst>
          </p:cNvPr>
          <p:cNvSpPr>
            <a:spLocks noGrp="1"/>
          </p:cNvSpPr>
          <p:nvPr>
            <p:ph type="dt" sz="half" idx="10"/>
          </p:nvPr>
        </p:nvSpPr>
        <p:spPr/>
        <p:txBody>
          <a:bodyPr/>
          <a:lstStyle/>
          <a:p>
            <a:fld id="{D9B67875-0C4D-4C3E-A7C8-63CF691FEAB7}" type="datetimeFigureOut">
              <a:rPr lang="nl-BE" smtClean="0"/>
              <a:t>14/01/2021</a:t>
            </a:fld>
            <a:endParaRPr lang="nl-BE"/>
          </a:p>
        </p:txBody>
      </p:sp>
      <p:sp>
        <p:nvSpPr>
          <p:cNvPr id="6" name="Tijdelijke aanduiding voor voettekst 5">
            <a:extLst>
              <a:ext uri="{FF2B5EF4-FFF2-40B4-BE49-F238E27FC236}">
                <a16:creationId xmlns:a16="http://schemas.microsoft.com/office/drawing/2014/main" id="{20A8498C-B6A6-4DC9-8255-569230952C63}"/>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68D77CFB-1B09-43DB-9177-427CFFA2B1D2}"/>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1272405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918494-5C63-47C0-84BE-8ED0D3FF6919}"/>
              </a:ext>
            </a:extLst>
          </p:cNvPr>
          <p:cNvSpPr>
            <a:spLocks noGrp="1"/>
          </p:cNvSpPr>
          <p:nvPr>
            <p:ph type="title"/>
          </p:nvPr>
        </p:nvSpPr>
        <p:spPr>
          <a:xfrm>
            <a:off x="839788" y="365125"/>
            <a:ext cx="10515600" cy="1325563"/>
          </a:xfrm>
        </p:spPr>
        <p:txBody>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7C63C31E-AB27-4678-9D54-B1D0D3466F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5F81428D-6F2B-4A4F-BE3B-04884F6C65FF}"/>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tekst 4">
            <a:extLst>
              <a:ext uri="{FF2B5EF4-FFF2-40B4-BE49-F238E27FC236}">
                <a16:creationId xmlns:a16="http://schemas.microsoft.com/office/drawing/2014/main" id="{EF87D035-5B4E-4F7A-A699-252D6B1852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D354858C-4DA6-4DAE-93E2-3D7E0C6E07E8}"/>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7" name="Tijdelijke aanduiding voor datum 6">
            <a:extLst>
              <a:ext uri="{FF2B5EF4-FFF2-40B4-BE49-F238E27FC236}">
                <a16:creationId xmlns:a16="http://schemas.microsoft.com/office/drawing/2014/main" id="{C3997C63-4B1E-4009-A760-23659F6D4C4F}"/>
              </a:ext>
            </a:extLst>
          </p:cNvPr>
          <p:cNvSpPr>
            <a:spLocks noGrp="1"/>
          </p:cNvSpPr>
          <p:nvPr>
            <p:ph type="dt" sz="half" idx="10"/>
          </p:nvPr>
        </p:nvSpPr>
        <p:spPr/>
        <p:txBody>
          <a:bodyPr/>
          <a:lstStyle/>
          <a:p>
            <a:fld id="{D9B67875-0C4D-4C3E-A7C8-63CF691FEAB7}" type="datetimeFigureOut">
              <a:rPr lang="nl-BE" smtClean="0"/>
              <a:t>14/01/2021</a:t>
            </a:fld>
            <a:endParaRPr lang="nl-BE"/>
          </a:p>
        </p:txBody>
      </p:sp>
      <p:sp>
        <p:nvSpPr>
          <p:cNvPr id="8" name="Tijdelijke aanduiding voor voettekst 7">
            <a:extLst>
              <a:ext uri="{FF2B5EF4-FFF2-40B4-BE49-F238E27FC236}">
                <a16:creationId xmlns:a16="http://schemas.microsoft.com/office/drawing/2014/main" id="{2D13070B-C3A5-4C21-93A3-2901C5275C77}"/>
              </a:ext>
            </a:extLst>
          </p:cNvPr>
          <p:cNvSpPr>
            <a:spLocks noGrp="1"/>
          </p:cNvSpPr>
          <p:nvPr>
            <p:ph type="ftr" sz="quarter" idx="11"/>
          </p:nvPr>
        </p:nvSpPr>
        <p:spPr/>
        <p:txBody>
          <a:bodyPr/>
          <a:lstStyle/>
          <a:p>
            <a:endParaRPr lang="nl-BE"/>
          </a:p>
        </p:txBody>
      </p:sp>
      <p:sp>
        <p:nvSpPr>
          <p:cNvPr id="9" name="Tijdelijke aanduiding voor dianummer 8">
            <a:extLst>
              <a:ext uri="{FF2B5EF4-FFF2-40B4-BE49-F238E27FC236}">
                <a16:creationId xmlns:a16="http://schemas.microsoft.com/office/drawing/2014/main" id="{1C467616-5346-4858-8558-4E52489215E3}"/>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15325434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4F3B850-D9CF-469D-8F6A-E2BDD637AAA5}"/>
              </a:ext>
            </a:extLst>
          </p:cNvPr>
          <p:cNvSpPr>
            <a:spLocks noGrp="1"/>
          </p:cNvSpPr>
          <p:nvPr>
            <p:ph type="title"/>
          </p:nvPr>
        </p:nvSpPr>
        <p:spPr/>
        <p:txBody>
          <a:bodyPr/>
          <a:lstStyle/>
          <a:p>
            <a:r>
              <a:rPr lang="nl-NL"/>
              <a:t>Klik om stijl te bewerken</a:t>
            </a:r>
            <a:endParaRPr lang="nl-BE"/>
          </a:p>
        </p:txBody>
      </p:sp>
      <p:sp>
        <p:nvSpPr>
          <p:cNvPr id="3" name="Tijdelijke aanduiding voor datum 2">
            <a:extLst>
              <a:ext uri="{FF2B5EF4-FFF2-40B4-BE49-F238E27FC236}">
                <a16:creationId xmlns:a16="http://schemas.microsoft.com/office/drawing/2014/main" id="{A18378AF-4848-4FF4-8280-7D9ECB8B1B9A}"/>
              </a:ext>
            </a:extLst>
          </p:cNvPr>
          <p:cNvSpPr>
            <a:spLocks noGrp="1"/>
          </p:cNvSpPr>
          <p:nvPr>
            <p:ph type="dt" sz="half" idx="10"/>
          </p:nvPr>
        </p:nvSpPr>
        <p:spPr/>
        <p:txBody>
          <a:bodyPr/>
          <a:lstStyle/>
          <a:p>
            <a:fld id="{D9B67875-0C4D-4C3E-A7C8-63CF691FEAB7}" type="datetimeFigureOut">
              <a:rPr lang="nl-BE" smtClean="0"/>
              <a:t>14/01/2021</a:t>
            </a:fld>
            <a:endParaRPr lang="nl-BE"/>
          </a:p>
        </p:txBody>
      </p:sp>
      <p:sp>
        <p:nvSpPr>
          <p:cNvPr id="4" name="Tijdelijke aanduiding voor voettekst 3">
            <a:extLst>
              <a:ext uri="{FF2B5EF4-FFF2-40B4-BE49-F238E27FC236}">
                <a16:creationId xmlns:a16="http://schemas.microsoft.com/office/drawing/2014/main" id="{00949076-FEA0-4733-9BD4-144121369E5D}"/>
              </a:ext>
            </a:extLst>
          </p:cNvPr>
          <p:cNvSpPr>
            <a:spLocks noGrp="1"/>
          </p:cNvSpPr>
          <p:nvPr>
            <p:ph type="ftr" sz="quarter" idx="11"/>
          </p:nvPr>
        </p:nvSpPr>
        <p:spPr/>
        <p:txBody>
          <a:bodyPr/>
          <a:lstStyle/>
          <a:p>
            <a:endParaRPr lang="nl-BE"/>
          </a:p>
        </p:txBody>
      </p:sp>
      <p:sp>
        <p:nvSpPr>
          <p:cNvPr id="5" name="Tijdelijke aanduiding voor dianummer 4">
            <a:extLst>
              <a:ext uri="{FF2B5EF4-FFF2-40B4-BE49-F238E27FC236}">
                <a16:creationId xmlns:a16="http://schemas.microsoft.com/office/drawing/2014/main" id="{AEEBC9A3-1316-4097-A51D-A3E7C9F05717}"/>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2816759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A9D634B5-8C2D-48AE-91EA-C4594F8C1258}"/>
              </a:ext>
            </a:extLst>
          </p:cNvPr>
          <p:cNvSpPr>
            <a:spLocks noGrp="1"/>
          </p:cNvSpPr>
          <p:nvPr>
            <p:ph type="dt" sz="half" idx="10"/>
          </p:nvPr>
        </p:nvSpPr>
        <p:spPr/>
        <p:txBody>
          <a:bodyPr/>
          <a:lstStyle/>
          <a:p>
            <a:fld id="{D9B67875-0C4D-4C3E-A7C8-63CF691FEAB7}" type="datetimeFigureOut">
              <a:rPr lang="nl-BE" smtClean="0"/>
              <a:t>14/01/2021</a:t>
            </a:fld>
            <a:endParaRPr lang="nl-BE"/>
          </a:p>
        </p:txBody>
      </p:sp>
      <p:sp>
        <p:nvSpPr>
          <p:cNvPr id="3" name="Tijdelijke aanduiding voor voettekst 2">
            <a:extLst>
              <a:ext uri="{FF2B5EF4-FFF2-40B4-BE49-F238E27FC236}">
                <a16:creationId xmlns:a16="http://schemas.microsoft.com/office/drawing/2014/main" id="{E0A0C514-A640-4C96-B201-54186C9AFDBE}"/>
              </a:ext>
            </a:extLst>
          </p:cNvPr>
          <p:cNvSpPr>
            <a:spLocks noGrp="1"/>
          </p:cNvSpPr>
          <p:nvPr>
            <p:ph type="ftr" sz="quarter" idx="11"/>
          </p:nvPr>
        </p:nvSpPr>
        <p:spPr/>
        <p:txBody>
          <a:bodyPr/>
          <a:lstStyle/>
          <a:p>
            <a:endParaRPr lang="nl-BE"/>
          </a:p>
        </p:txBody>
      </p:sp>
      <p:sp>
        <p:nvSpPr>
          <p:cNvPr id="4" name="Tijdelijke aanduiding voor dianummer 3">
            <a:extLst>
              <a:ext uri="{FF2B5EF4-FFF2-40B4-BE49-F238E27FC236}">
                <a16:creationId xmlns:a16="http://schemas.microsoft.com/office/drawing/2014/main" id="{69500356-ABD5-4B99-B278-E17553C156DF}"/>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1369679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0C76E74-348C-48C3-A13E-74C76572AE40}"/>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DBBF6845-2F60-4F6C-831E-1BAF210E6B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tekst 3">
            <a:extLst>
              <a:ext uri="{FF2B5EF4-FFF2-40B4-BE49-F238E27FC236}">
                <a16:creationId xmlns:a16="http://schemas.microsoft.com/office/drawing/2014/main" id="{9B303079-BF21-44E3-8E18-CFA9C16974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D763318B-D3A7-4D55-82AF-7D19CCD01683}"/>
              </a:ext>
            </a:extLst>
          </p:cNvPr>
          <p:cNvSpPr>
            <a:spLocks noGrp="1"/>
          </p:cNvSpPr>
          <p:nvPr>
            <p:ph type="dt" sz="half" idx="10"/>
          </p:nvPr>
        </p:nvSpPr>
        <p:spPr/>
        <p:txBody>
          <a:bodyPr/>
          <a:lstStyle/>
          <a:p>
            <a:fld id="{D9B67875-0C4D-4C3E-A7C8-63CF691FEAB7}" type="datetimeFigureOut">
              <a:rPr lang="nl-BE" smtClean="0"/>
              <a:t>14/01/2021</a:t>
            </a:fld>
            <a:endParaRPr lang="nl-BE"/>
          </a:p>
        </p:txBody>
      </p:sp>
      <p:sp>
        <p:nvSpPr>
          <p:cNvPr id="6" name="Tijdelijke aanduiding voor voettekst 5">
            <a:extLst>
              <a:ext uri="{FF2B5EF4-FFF2-40B4-BE49-F238E27FC236}">
                <a16:creationId xmlns:a16="http://schemas.microsoft.com/office/drawing/2014/main" id="{C16126F0-267A-413E-A20B-7214BF14675E}"/>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0EE8EF28-8D87-4E29-987A-25E61C23CF1A}"/>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41841974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068CD6-8C62-40B2-A334-AB8A4A31F17D}"/>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nl-BE"/>
          </a:p>
        </p:txBody>
      </p:sp>
      <p:sp>
        <p:nvSpPr>
          <p:cNvPr id="3" name="Tijdelijke aanduiding voor afbeelding 2">
            <a:extLst>
              <a:ext uri="{FF2B5EF4-FFF2-40B4-BE49-F238E27FC236}">
                <a16:creationId xmlns:a16="http://schemas.microsoft.com/office/drawing/2014/main" id="{5C519671-7768-46CF-9589-EC18A631F5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nl-BE"/>
          </a:p>
        </p:txBody>
      </p:sp>
      <p:sp>
        <p:nvSpPr>
          <p:cNvPr id="4" name="Tijdelijke aanduiding voor tekst 3">
            <a:extLst>
              <a:ext uri="{FF2B5EF4-FFF2-40B4-BE49-F238E27FC236}">
                <a16:creationId xmlns:a16="http://schemas.microsoft.com/office/drawing/2014/main" id="{43BB512F-050B-486A-BF60-FAF904A258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13014279-A0D6-4628-B04E-B73C6A41F2C2}"/>
              </a:ext>
            </a:extLst>
          </p:cNvPr>
          <p:cNvSpPr>
            <a:spLocks noGrp="1"/>
          </p:cNvSpPr>
          <p:nvPr>
            <p:ph type="dt" sz="half" idx="10"/>
          </p:nvPr>
        </p:nvSpPr>
        <p:spPr/>
        <p:txBody>
          <a:bodyPr/>
          <a:lstStyle/>
          <a:p>
            <a:fld id="{D9B67875-0C4D-4C3E-A7C8-63CF691FEAB7}" type="datetimeFigureOut">
              <a:rPr lang="nl-BE" smtClean="0"/>
              <a:t>14/01/2021</a:t>
            </a:fld>
            <a:endParaRPr lang="nl-BE"/>
          </a:p>
        </p:txBody>
      </p:sp>
      <p:sp>
        <p:nvSpPr>
          <p:cNvPr id="6" name="Tijdelijke aanduiding voor voettekst 5">
            <a:extLst>
              <a:ext uri="{FF2B5EF4-FFF2-40B4-BE49-F238E27FC236}">
                <a16:creationId xmlns:a16="http://schemas.microsoft.com/office/drawing/2014/main" id="{9E1844A0-29A9-431A-BC59-A681E7C22417}"/>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68B01B68-315D-4275-93E7-1CD101EBA32F}"/>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3112506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00694DA2-4E03-486D-860B-097381549B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dirty="0"/>
              <a:t>Klik om stijl te bewerken</a:t>
            </a:r>
            <a:endParaRPr lang="nl-BE" dirty="0"/>
          </a:p>
        </p:txBody>
      </p:sp>
      <p:sp>
        <p:nvSpPr>
          <p:cNvPr id="3" name="Tijdelijke aanduiding voor tekst 2">
            <a:extLst>
              <a:ext uri="{FF2B5EF4-FFF2-40B4-BE49-F238E27FC236}">
                <a16:creationId xmlns:a16="http://schemas.microsoft.com/office/drawing/2014/main" id="{685C7508-DC72-4533-8509-4CD8946504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Tijdelijke aanduiding voor datum 3">
            <a:extLst>
              <a:ext uri="{FF2B5EF4-FFF2-40B4-BE49-F238E27FC236}">
                <a16:creationId xmlns:a16="http://schemas.microsoft.com/office/drawing/2014/main" id="{831C0E2D-36AC-4651-B5A5-7C24D95AAA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B67875-0C4D-4C3E-A7C8-63CF691FEAB7}" type="datetimeFigureOut">
              <a:rPr lang="nl-BE" smtClean="0"/>
              <a:t>14/01/2021</a:t>
            </a:fld>
            <a:endParaRPr lang="nl-BE"/>
          </a:p>
        </p:txBody>
      </p:sp>
      <p:sp>
        <p:nvSpPr>
          <p:cNvPr id="5" name="Tijdelijke aanduiding voor voettekst 4">
            <a:extLst>
              <a:ext uri="{FF2B5EF4-FFF2-40B4-BE49-F238E27FC236}">
                <a16:creationId xmlns:a16="http://schemas.microsoft.com/office/drawing/2014/main" id="{B2F3C7A1-BCFE-4981-8966-87B26FEB7E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a:p>
        </p:txBody>
      </p:sp>
      <p:sp>
        <p:nvSpPr>
          <p:cNvPr id="6" name="Tijdelijke aanduiding voor dianummer 5">
            <a:extLst>
              <a:ext uri="{FF2B5EF4-FFF2-40B4-BE49-F238E27FC236}">
                <a16:creationId xmlns:a16="http://schemas.microsoft.com/office/drawing/2014/main" id="{9C052746-846E-4603-B721-809D7198C9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E9D78F-FDB1-488C-BE54-74F048D0497D}" type="slidenum">
              <a:rPr lang="nl-BE" smtClean="0"/>
              <a:t>‹nr.›</a:t>
            </a:fld>
            <a:endParaRPr lang="nl-BE"/>
          </a:p>
        </p:txBody>
      </p:sp>
      <p:pic>
        <p:nvPicPr>
          <p:cNvPr id="1026" name="Picture 2" descr="Huisstijl | AP Hogeschool">
            <a:extLst>
              <a:ext uri="{FF2B5EF4-FFF2-40B4-BE49-F238E27FC236}">
                <a16:creationId xmlns:a16="http://schemas.microsoft.com/office/drawing/2014/main" id="{A63DCC07-2517-4A2E-85D4-1179A0BDB0C4}"/>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93741" y="6378084"/>
            <a:ext cx="513792" cy="285699"/>
          </a:xfrm>
          <a:prstGeom prst="rect">
            <a:avLst/>
          </a:prstGeom>
          <a:noFill/>
          <a:extLst>
            <a:ext uri="{909E8E84-426E-40DD-AFC4-6F175D3DCCD1}">
              <a14:hiddenFill xmlns:a14="http://schemas.microsoft.com/office/drawing/2010/main">
                <a:solidFill>
                  <a:srgbClr val="FFFFFF"/>
                </a:solidFill>
              </a14:hiddenFill>
            </a:ext>
          </a:extLst>
        </p:spPr>
      </p:pic>
      <p:pic>
        <p:nvPicPr>
          <p:cNvPr id="9" name="Afbeelding 8">
            <a:extLst>
              <a:ext uri="{FF2B5EF4-FFF2-40B4-BE49-F238E27FC236}">
                <a16:creationId xmlns:a16="http://schemas.microsoft.com/office/drawing/2014/main" id="{ADEA6C63-59A4-49ED-A761-DE84E537826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438852" y="5744"/>
            <a:ext cx="658715" cy="377988"/>
          </a:xfrm>
          <a:prstGeom prst="rect">
            <a:avLst/>
          </a:prstGeom>
        </p:spPr>
      </p:pic>
    </p:spTree>
    <p:extLst>
      <p:ext uri="{BB962C8B-B14F-4D97-AF65-F5344CB8AC3E}">
        <p14:creationId xmlns:p14="http://schemas.microsoft.com/office/powerpoint/2010/main" val="28952855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wav"/><Relationship Id="rId1" Type="http://schemas.openxmlformats.org/officeDocument/2006/relationships/audio" Target="NULL" TargetMode="Externa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wav"/><Relationship Id="rId1" Type="http://schemas.openxmlformats.org/officeDocument/2006/relationships/audio" Target="NULL" TargetMode="Externa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learnpythonthehardway.org/book/ex42.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667EE6C-0470-470C-A086-E2DC48B35B1B}"/>
              </a:ext>
            </a:extLst>
          </p:cNvPr>
          <p:cNvSpPr>
            <a:spLocks noGrp="1"/>
          </p:cNvSpPr>
          <p:nvPr>
            <p:ph type="ctrTitle"/>
          </p:nvPr>
        </p:nvSpPr>
        <p:spPr/>
        <p:txBody>
          <a:bodyPr/>
          <a:lstStyle/>
          <a:p>
            <a:r>
              <a:rPr lang="nl-BE" dirty="0"/>
              <a:t>1. Klassen in C#</a:t>
            </a:r>
          </a:p>
        </p:txBody>
      </p:sp>
      <p:sp>
        <p:nvSpPr>
          <p:cNvPr id="3" name="Ondertitel 2">
            <a:extLst>
              <a:ext uri="{FF2B5EF4-FFF2-40B4-BE49-F238E27FC236}">
                <a16:creationId xmlns:a16="http://schemas.microsoft.com/office/drawing/2014/main" id="{A1703DD4-586A-47BC-888C-B3E759379E3D}"/>
              </a:ext>
            </a:extLst>
          </p:cNvPr>
          <p:cNvSpPr>
            <a:spLocks noGrp="1"/>
          </p:cNvSpPr>
          <p:nvPr>
            <p:ph type="subTitle" idx="1"/>
          </p:nvPr>
        </p:nvSpPr>
        <p:spPr/>
        <p:txBody>
          <a:bodyPr/>
          <a:lstStyle/>
          <a:p>
            <a:r>
              <a:rPr lang="nl-BE" dirty="0"/>
              <a:t>1. Object </a:t>
            </a:r>
            <a:r>
              <a:rPr lang="nl-BE" dirty="0" err="1"/>
              <a:t>oriented</a:t>
            </a:r>
            <a:r>
              <a:rPr lang="nl-BE" dirty="0"/>
              <a:t> </a:t>
            </a:r>
            <a:r>
              <a:rPr lang="nl-BE" dirty="0" err="1"/>
              <a:t>programming</a:t>
            </a:r>
            <a:endParaRPr lang="nl-BE" dirty="0"/>
          </a:p>
        </p:txBody>
      </p:sp>
      <p:sp>
        <p:nvSpPr>
          <p:cNvPr id="4" name="Tijdelijke aanduiding voor dianummer 3">
            <a:extLst>
              <a:ext uri="{FF2B5EF4-FFF2-40B4-BE49-F238E27FC236}">
                <a16:creationId xmlns:a16="http://schemas.microsoft.com/office/drawing/2014/main" id="{9ED49F6B-6396-4932-A7AC-F9666E2B0695}"/>
              </a:ext>
            </a:extLst>
          </p:cNvPr>
          <p:cNvSpPr>
            <a:spLocks noGrp="1"/>
          </p:cNvSpPr>
          <p:nvPr>
            <p:ph type="sldNum" sz="quarter" idx="12"/>
          </p:nvPr>
        </p:nvSpPr>
        <p:spPr/>
        <p:txBody>
          <a:bodyPr/>
          <a:lstStyle/>
          <a:p>
            <a:pPr>
              <a:defRPr/>
            </a:pPr>
            <a:endParaRPr lang="nl-NL" dirty="0"/>
          </a:p>
        </p:txBody>
      </p:sp>
    </p:spTree>
    <p:extLst>
      <p:ext uri="{BB962C8B-B14F-4D97-AF65-F5344CB8AC3E}">
        <p14:creationId xmlns:p14="http://schemas.microsoft.com/office/powerpoint/2010/main" val="83443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hthoek 4"/>
          <p:cNvSpPr>
            <a:spLocks noChangeArrowheads="1"/>
          </p:cNvSpPr>
          <p:nvPr/>
        </p:nvSpPr>
        <p:spPr bwMode="auto">
          <a:xfrm>
            <a:off x="754602" y="1214439"/>
            <a:ext cx="11437398" cy="1335497"/>
          </a:xfrm>
          <a:prstGeom prst="rect">
            <a:avLst/>
          </a:prstGeom>
          <a:solidFill>
            <a:srgbClr val="FFCC66"/>
          </a:solidFill>
          <a:ln w="9525" algn="ctr">
            <a:solidFill>
              <a:schemeClr val="tx1"/>
            </a:solidFill>
            <a:round/>
            <a:headEnd/>
            <a:tailEnd/>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IE" sz="1800" b="0" i="0" u="none" strike="noStrike" kern="1200" cap="none" spc="0" normalizeH="0" baseline="0" noProof="0">
              <a:ln>
                <a:noFill/>
              </a:ln>
              <a:solidFill>
                <a:prstClr val="black"/>
              </a:solidFill>
              <a:effectLst/>
              <a:uLnTx/>
              <a:uFillTx/>
              <a:latin typeface="Arial" charset="0"/>
              <a:ea typeface="+mn-ea"/>
              <a:cs typeface="Arial" charset="0"/>
            </a:endParaRPr>
          </a:p>
        </p:txBody>
      </p:sp>
      <p:sp>
        <p:nvSpPr>
          <p:cNvPr id="60419" name="Titel 1"/>
          <p:cNvSpPr>
            <a:spLocks noGrp="1"/>
          </p:cNvSpPr>
          <p:nvPr>
            <p:ph type="title"/>
          </p:nvPr>
        </p:nvSpPr>
        <p:spPr/>
        <p:txBody>
          <a:bodyPr/>
          <a:lstStyle/>
          <a:p>
            <a:r>
              <a:rPr lang="en-IE"/>
              <a:t>Klassen en objecten: eerste invalshoek</a:t>
            </a:r>
          </a:p>
        </p:txBody>
      </p:sp>
      <p:sp>
        <p:nvSpPr>
          <p:cNvPr id="3" name="Tijdelijke aanduiding voor inhoud 2"/>
          <p:cNvSpPr>
            <a:spLocks noGrp="1"/>
          </p:cNvSpPr>
          <p:nvPr>
            <p:ph idx="1"/>
          </p:nvPr>
        </p:nvSpPr>
        <p:spPr>
          <a:xfrm>
            <a:off x="838200" y="1397158"/>
            <a:ext cx="10515600" cy="4351338"/>
          </a:xfrm>
        </p:spPr>
        <p:txBody>
          <a:bodyPr/>
          <a:lstStyle/>
          <a:p>
            <a:pPr>
              <a:buFont typeface="Times" pitchFamily="18" charset="0"/>
              <a:buNone/>
            </a:pPr>
            <a:r>
              <a:rPr lang="en-IE" b="1" dirty="0" err="1"/>
              <a:t>Klasse</a:t>
            </a:r>
            <a:r>
              <a:rPr lang="en-IE" b="1" dirty="0"/>
              <a:t>: </a:t>
            </a:r>
            <a:r>
              <a:rPr lang="en-IE" u="sng" dirty="0" err="1"/>
              <a:t>beschrijving</a:t>
            </a:r>
            <a:r>
              <a:rPr lang="en-IE" u="sng" dirty="0"/>
              <a:t> en </a:t>
            </a:r>
            <a:r>
              <a:rPr lang="en-IE" u="sng" dirty="0" err="1"/>
              <a:t>verzameling</a:t>
            </a:r>
            <a:r>
              <a:rPr lang="en-IE" u="sng" dirty="0"/>
              <a:t> van </a:t>
            </a:r>
            <a:r>
              <a:rPr lang="en-IE" u="sng" dirty="0" err="1"/>
              <a:t>dingen</a:t>
            </a:r>
            <a:r>
              <a:rPr lang="en-IE" u="sng" dirty="0"/>
              <a:t> </a:t>
            </a:r>
            <a:r>
              <a:rPr lang="en-IE" dirty="0"/>
              <a:t>(</a:t>
            </a:r>
            <a:r>
              <a:rPr lang="en-IE" dirty="0" err="1"/>
              <a:t>objecten</a:t>
            </a:r>
            <a:r>
              <a:rPr lang="en-IE" dirty="0"/>
              <a:t>) met </a:t>
            </a:r>
            <a:r>
              <a:rPr lang="en-IE" dirty="0" err="1"/>
              <a:t>soortgelijke</a:t>
            </a:r>
            <a:r>
              <a:rPr lang="en-IE" dirty="0"/>
              <a:t> </a:t>
            </a:r>
            <a:r>
              <a:rPr lang="en-IE" dirty="0" err="1"/>
              <a:t>eigenschappen</a:t>
            </a:r>
            <a:endParaRPr lang="en-IE" dirty="0"/>
          </a:p>
          <a:p>
            <a:pPr>
              <a:buFont typeface="Times" pitchFamily="18" charset="0"/>
              <a:buNone/>
            </a:pPr>
            <a:endParaRPr lang="en-IE" b="1" dirty="0"/>
          </a:p>
          <a:p>
            <a:pPr>
              <a:buFont typeface="Times" pitchFamily="18" charset="0"/>
              <a:buNone/>
            </a:pPr>
            <a:r>
              <a:rPr lang="en-IE" i="1" dirty="0" err="1"/>
              <a:t>Individueel</a:t>
            </a:r>
            <a:r>
              <a:rPr lang="en-IE" i="1" dirty="0"/>
              <a:t> </a:t>
            </a:r>
            <a:r>
              <a:rPr lang="en-IE" b="1" dirty="0"/>
              <a:t>Object: </a:t>
            </a:r>
            <a:r>
              <a:rPr lang="en-IE" dirty="0"/>
              <a:t> </a:t>
            </a:r>
            <a:r>
              <a:rPr lang="en-IE" u="sng" dirty="0" err="1"/>
              <a:t>instantie</a:t>
            </a:r>
            <a:r>
              <a:rPr lang="en-IE" dirty="0"/>
              <a:t> van </a:t>
            </a:r>
            <a:r>
              <a:rPr lang="en-IE" dirty="0" err="1"/>
              <a:t>een</a:t>
            </a:r>
            <a:r>
              <a:rPr lang="en-IE" dirty="0"/>
              <a:t> </a:t>
            </a:r>
            <a:r>
              <a:rPr lang="en-IE" dirty="0" err="1"/>
              <a:t>klasse</a:t>
            </a:r>
            <a:endParaRPr lang="en-IE" dirty="0"/>
          </a:p>
          <a:p>
            <a:pPr>
              <a:buFont typeface="Times" pitchFamily="18" charset="0"/>
              <a:buNone/>
            </a:pPr>
            <a:endParaRPr lang="en-IE" u="sng" dirty="0"/>
          </a:p>
          <a:p>
            <a:pPr lvl="2"/>
            <a:r>
              <a:rPr lang="en-IE" dirty="0"/>
              <a:t>Twee </a:t>
            </a:r>
            <a:r>
              <a:rPr lang="en-IE" dirty="0" err="1"/>
              <a:t>instanties</a:t>
            </a:r>
            <a:r>
              <a:rPr lang="en-IE" dirty="0"/>
              <a:t> van de </a:t>
            </a:r>
            <a:r>
              <a:rPr lang="en-IE" dirty="0" err="1"/>
              <a:t>klasse</a:t>
            </a:r>
            <a:r>
              <a:rPr lang="en-IE" dirty="0"/>
              <a:t> ‘</a:t>
            </a:r>
            <a:r>
              <a:rPr lang="en-IE" dirty="0" err="1"/>
              <a:t>voetganger</a:t>
            </a:r>
            <a:r>
              <a:rPr lang="en-IE" dirty="0"/>
              <a:t>’</a:t>
            </a:r>
          </a:p>
          <a:p>
            <a:pPr lvl="2"/>
            <a:r>
              <a:rPr lang="en-IE" dirty="0"/>
              <a:t>Twee van de </a:t>
            </a:r>
            <a:r>
              <a:rPr lang="en-IE" dirty="0" err="1"/>
              <a:t>klasse</a:t>
            </a:r>
            <a:r>
              <a:rPr lang="en-IE" dirty="0"/>
              <a:t> ‘</a:t>
            </a:r>
            <a:r>
              <a:rPr lang="en-IE" dirty="0" err="1"/>
              <a:t>fietser</a:t>
            </a:r>
            <a:r>
              <a:rPr lang="en-IE" dirty="0"/>
              <a:t>’</a:t>
            </a:r>
          </a:p>
          <a:p>
            <a:pPr lvl="2"/>
            <a:r>
              <a:rPr lang="en-IE" dirty="0"/>
              <a:t>3 van de </a:t>
            </a:r>
            <a:r>
              <a:rPr lang="en-IE" dirty="0" err="1"/>
              <a:t>klasse</a:t>
            </a:r>
            <a:r>
              <a:rPr lang="en-IE" dirty="0"/>
              <a:t> ‘auto’</a:t>
            </a:r>
          </a:p>
          <a:p>
            <a:pPr lvl="2"/>
            <a:r>
              <a:rPr lang="en-IE" dirty="0"/>
              <a:t>Twee van de </a:t>
            </a:r>
            <a:r>
              <a:rPr lang="en-IE" dirty="0" err="1"/>
              <a:t>klasse</a:t>
            </a:r>
            <a:r>
              <a:rPr lang="en-IE" dirty="0"/>
              <a:t> ‘</a:t>
            </a:r>
            <a:r>
              <a:rPr lang="en-IE" dirty="0" err="1"/>
              <a:t>verkeerslicht</a:t>
            </a:r>
            <a:r>
              <a:rPr lang="en-IE" dirty="0"/>
              <a:t>’</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169C01CA-08DE-4BBA-AD28-83ED0FAF1BB8}"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10</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pic>
        <p:nvPicPr>
          <p:cNvPr id="6" name="Picture 2"/>
          <p:cNvPicPr>
            <a:picLocks noChangeAspect="1" noChangeArrowheads="1"/>
          </p:cNvPicPr>
          <p:nvPr/>
        </p:nvPicPr>
        <p:blipFill>
          <a:blip r:embed="rId4">
            <a:clrChange>
              <a:clrFrom>
                <a:srgbClr val="CC6600"/>
              </a:clrFrom>
              <a:clrTo>
                <a:srgbClr val="CC6600">
                  <a:alpha val="0"/>
                </a:srgbClr>
              </a:clrTo>
            </a:clrChange>
            <a:extLst>
              <a:ext uri="{28A0092B-C50C-407E-A947-70E740481C1C}">
                <a14:useLocalDpi xmlns:a14="http://schemas.microsoft.com/office/drawing/2010/main" val="0"/>
              </a:ext>
            </a:extLst>
          </a:blip>
          <a:srcRect/>
          <a:stretch>
            <a:fillRect/>
          </a:stretch>
        </p:blipFill>
        <p:spPr bwMode="auto">
          <a:xfrm>
            <a:off x="5596684" y="4375782"/>
            <a:ext cx="5269177" cy="2745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4" name="Picture 2" descr="Afbeeldingsresultaat voor holy grail">
            <a:extLst>
              <a:ext uri="{FF2B5EF4-FFF2-40B4-BE49-F238E27FC236}">
                <a16:creationId xmlns:a16="http://schemas.microsoft.com/office/drawing/2014/main" id="{A2CFEB00-5472-4758-B2C1-05850B1AB7D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5618614"/>
            <a:ext cx="1975818" cy="1224648"/>
          </a:xfrm>
          <a:prstGeom prst="rect">
            <a:avLst/>
          </a:prstGeom>
          <a:noFill/>
          <a:extLst>
            <a:ext uri="{909E8E84-426E-40DD-AFC4-6F175D3DCCD1}">
              <a14:hiddenFill xmlns:a14="http://schemas.microsoft.com/office/drawing/2010/main">
                <a:solidFill>
                  <a:srgbClr val="FFFFFF"/>
                </a:solidFill>
              </a14:hiddenFill>
            </a:ext>
          </a:extLst>
        </p:spPr>
      </p:pic>
      <p:pic>
        <p:nvPicPr>
          <p:cNvPr id="13" name="gospel-ensemble-male-voices_D_minor">
            <a:hlinkClick r:id="" action="ppaction://media"/>
            <a:extLst>
              <a:ext uri="{FF2B5EF4-FFF2-40B4-BE49-F238E27FC236}">
                <a16:creationId xmlns:a16="http://schemas.microsoft.com/office/drawing/2014/main" id="{36EB4002-27AE-4760-A3BA-F4DA2E3615A3}"/>
              </a:ext>
            </a:extLst>
          </p:cNvPr>
          <p:cNvPicPr>
            <a:picLocks noChangeAspect="1"/>
          </p:cNvPicPr>
          <p:nvPr>
            <a:audioFile r:link="rId1"/>
            <p:extLst>
              <p:ext uri="{DAA4B4D4-6D71-4841-9C94-3DE7FCFB9230}">
                <p14:media xmlns:p14="http://schemas.microsoft.com/office/powerpoint/2010/main" r:embed="rId2">
                  <p14:trim end="5637.0408"/>
                </p14:media>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628783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nodeType="clickEffect">
                                  <p:stCondLst>
                                    <p:cond delay="0"/>
                                  </p:stCondLst>
                                  <p:childTnLst>
                                    <p:set>
                                      <p:cBhvr>
                                        <p:cTn id="16" dur="1" fill="hold">
                                          <p:stCondLst>
                                            <p:cond delay="0"/>
                                          </p:stCondLst>
                                        </p:cTn>
                                        <p:tgtEl>
                                          <p:spTgt spid="8194"/>
                                        </p:tgtEl>
                                        <p:attrNameLst>
                                          <p:attrName>style.visibility</p:attrName>
                                        </p:attrNameLst>
                                      </p:cBhvr>
                                      <p:to>
                                        <p:strVal val="visible"/>
                                      </p:to>
                                    </p:set>
                                    <p:animEffect transition="in" filter="wipe(down)">
                                      <p:cBhvr>
                                        <p:cTn id="17" dur="580">
                                          <p:stCondLst>
                                            <p:cond delay="0"/>
                                          </p:stCondLst>
                                        </p:cTn>
                                        <p:tgtEl>
                                          <p:spTgt spid="8194"/>
                                        </p:tgtEl>
                                      </p:cBhvr>
                                    </p:animEffect>
                                    <p:anim calcmode="lin" valueType="num">
                                      <p:cBhvr>
                                        <p:cTn id="18" dur="1822" tmFilter="0,0; 0.14,0.36; 0.43,0.73; 0.71,0.91; 1.0,1.0">
                                          <p:stCondLst>
                                            <p:cond delay="0"/>
                                          </p:stCondLst>
                                        </p:cTn>
                                        <p:tgtEl>
                                          <p:spTgt spid="8194"/>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8194"/>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8194"/>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8194"/>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8194"/>
                                        </p:tgtEl>
                                        <p:attrNameLst>
                                          <p:attrName>ppt_y</p:attrName>
                                        </p:attrNameLst>
                                      </p:cBhvr>
                                      <p:tavLst>
                                        <p:tav tm="0" fmla="#ppt_y-sin(pi*$)/81">
                                          <p:val>
                                            <p:fltVal val="0"/>
                                          </p:val>
                                        </p:tav>
                                        <p:tav tm="100000">
                                          <p:val>
                                            <p:fltVal val="1"/>
                                          </p:val>
                                        </p:tav>
                                      </p:tavLst>
                                    </p:anim>
                                    <p:animScale>
                                      <p:cBhvr>
                                        <p:cTn id="23" dur="26">
                                          <p:stCondLst>
                                            <p:cond delay="650"/>
                                          </p:stCondLst>
                                        </p:cTn>
                                        <p:tgtEl>
                                          <p:spTgt spid="8194"/>
                                        </p:tgtEl>
                                      </p:cBhvr>
                                      <p:to x="100000" y="60000"/>
                                    </p:animScale>
                                    <p:animScale>
                                      <p:cBhvr>
                                        <p:cTn id="24" dur="166" decel="50000">
                                          <p:stCondLst>
                                            <p:cond delay="676"/>
                                          </p:stCondLst>
                                        </p:cTn>
                                        <p:tgtEl>
                                          <p:spTgt spid="8194"/>
                                        </p:tgtEl>
                                      </p:cBhvr>
                                      <p:to x="100000" y="100000"/>
                                    </p:animScale>
                                    <p:animScale>
                                      <p:cBhvr>
                                        <p:cTn id="25" dur="26">
                                          <p:stCondLst>
                                            <p:cond delay="1312"/>
                                          </p:stCondLst>
                                        </p:cTn>
                                        <p:tgtEl>
                                          <p:spTgt spid="8194"/>
                                        </p:tgtEl>
                                      </p:cBhvr>
                                      <p:to x="100000" y="80000"/>
                                    </p:animScale>
                                    <p:animScale>
                                      <p:cBhvr>
                                        <p:cTn id="26" dur="166" decel="50000">
                                          <p:stCondLst>
                                            <p:cond delay="1338"/>
                                          </p:stCondLst>
                                        </p:cTn>
                                        <p:tgtEl>
                                          <p:spTgt spid="8194"/>
                                        </p:tgtEl>
                                      </p:cBhvr>
                                      <p:to x="100000" y="100000"/>
                                    </p:animScale>
                                    <p:animScale>
                                      <p:cBhvr>
                                        <p:cTn id="27" dur="26">
                                          <p:stCondLst>
                                            <p:cond delay="1642"/>
                                          </p:stCondLst>
                                        </p:cTn>
                                        <p:tgtEl>
                                          <p:spTgt spid="8194"/>
                                        </p:tgtEl>
                                      </p:cBhvr>
                                      <p:to x="100000" y="90000"/>
                                    </p:animScale>
                                    <p:animScale>
                                      <p:cBhvr>
                                        <p:cTn id="28" dur="166" decel="50000">
                                          <p:stCondLst>
                                            <p:cond delay="1668"/>
                                          </p:stCondLst>
                                        </p:cTn>
                                        <p:tgtEl>
                                          <p:spTgt spid="8194"/>
                                        </p:tgtEl>
                                      </p:cBhvr>
                                      <p:to x="100000" y="100000"/>
                                    </p:animScale>
                                    <p:animScale>
                                      <p:cBhvr>
                                        <p:cTn id="29" dur="26">
                                          <p:stCondLst>
                                            <p:cond delay="1808"/>
                                          </p:stCondLst>
                                        </p:cTn>
                                        <p:tgtEl>
                                          <p:spTgt spid="8194"/>
                                        </p:tgtEl>
                                      </p:cBhvr>
                                      <p:to x="100000" y="95000"/>
                                    </p:animScale>
                                    <p:animScale>
                                      <p:cBhvr>
                                        <p:cTn id="30" dur="166" decel="50000">
                                          <p:stCondLst>
                                            <p:cond delay="1834"/>
                                          </p:stCondLst>
                                        </p:cTn>
                                        <p:tgtEl>
                                          <p:spTgt spid="8194"/>
                                        </p:tgtEl>
                                      </p:cBhvr>
                                      <p:to x="100000" y="100000"/>
                                    </p:animScale>
                                  </p:childTnLst>
                                </p:cTn>
                              </p:par>
                              <p:par>
                                <p:cTn id="31" presetID="1" presetClass="mediacall" presetSubtype="0" fill="hold" nodeType="withEffect">
                                  <p:stCondLst>
                                    <p:cond delay="0"/>
                                  </p:stCondLst>
                                  <p:childTnLst>
                                    <p:cmd type="call" cmd="playFrom(0.0)">
                                      <p:cBhvr>
                                        <p:cTn id="32" dur="5465"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3"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el 1"/>
          <p:cNvSpPr>
            <a:spLocks noGrp="1"/>
          </p:cNvSpPr>
          <p:nvPr>
            <p:ph type="title"/>
          </p:nvPr>
        </p:nvSpPr>
        <p:spPr/>
        <p:txBody>
          <a:bodyPr/>
          <a:lstStyle/>
          <a:p>
            <a:r>
              <a:rPr lang="en-IE"/>
              <a:t>Klassen en objecten: tweede invashoek</a:t>
            </a:r>
          </a:p>
        </p:txBody>
      </p:sp>
      <p:sp>
        <p:nvSpPr>
          <p:cNvPr id="3" name="Tijdelijke aanduiding voor inhoud 2"/>
          <p:cNvSpPr>
            <a:spLocks noGrp="1"/>
          </p:cNvSpPr>
          <p:nvPr>
            <p:ph idx="1"/>
          </p:nvPr>
        </p:nvSpPr>
        <p:spPr/>
        <p:txBody>
          <a:bodyPr>
            <a:normAutofit fontScale="77500" lnSpcReduction="20000"/>
          </a:bodyPr>
          <a:lstStyle/>
          <a:p>
            <a:r>
              <a:rPr lang="en-IE" dirty="0" err="1"/>
              <a:t>Bouwplan</a:t>
            </a:r>
            <a:r>
              <a:rPr lang="en-IE" dirty="0"/>
              <a:t> is </a:t>
            </a:r>
            <a:r>
              <a:rPr lang="en-IE" dirty="0" err="1"/>
              <a:t>een</a:t>
            </a:r>
            <a:r>
              <a:rPr lang="en-IE" dirty="0"/>
              <a:t> </a:t>
            </a:r>
            <a:r>
              <a:rPr lang="en-IE" dirty="0" err="1"/>
              <a:t>leidraad</a:t>
            </a:r>
            <a:r>
              <a:rPr lang="en-IE" dirty="0"/>
              <a:t> </a:t>
            </a:r>
            <a:r>
              <a:rPr lang="en-IE" dirty="0" err="1"/>
              <a:t>om</a:t>
            </a:r>
            <a:r>
              <a:rPr lang="en-IE" dirty="0"/>
              <a:t> 1 of </a:t>
            </a:r>
            <a:r>
              <a:rPr lang="en-IE" dirty="0" err="1"/>
              <a:t>meer</a:t>
            </a:r>
            <a:r>
              <a:rPr lang="en-IE" dirty="0"/>
              <a:t> </a:t>
            </a:r>
            <a:r>
              <a:rPr lang="en-IE" dirty="0" err="1"/>
              <a:t>huizen</a:t>
            </a:r>
            <a:r>
              <a:rPr lang="en-IE" dirty="0"/>
              <a:t> </a:t>
            </a:r>
            <a:r>
              <a:rPr lang="en-IE" dirty="0" err="1"/>
              <a:t>te</a:t>
            </a:r>
            <a:r>
              <a:rPr lang="en-IE" dirty="0"/>
              <a:t> </a:t>
            </a:r>
            <a:r>
              <a:rPr lang="en-IE" dirty="0" err="1"/>
              <a:t>construeren</a:t>
            </a:r>
            <a:r>
              <a:rPr lang="en-IE" dirty="0"/>
              <a:t>.</a:t>
            </a:r>
          </a:p>
          <a:p>
            <a:endParaRPr lang="en-IE" dirty="0"/>
          </a:p>
          <a:p>
            <a:endParaRPr lang="en-IE" dirty="0"/>
          </a:p>
          <a:p>
            <a:endParaRPr lang="en-IE" dirty="0"/>
          </a:p>
          <a:p>
            <a:endParaRPr lang="en-IE" dirty="0"/>
          </a:p>
          <a:p>
            <a:endParaRPr lang="en-IE" dirty="0"/>
          </a:p>
          <a:p>
            <a:endParaRPr lang="en-IE" dirty="0"/>
          </a:p>
          <a:p>
            <a:endParaRPr lang="en-IE" dirty="0"/>
          </a:p>
          <a:p>
            <a:endParaRPr lang="en-IE" dirty="0"/>
          </a:p>
          <a:p>
            <a:r>
              <a:rPr lang="en-IE" b="1" dirty="0" err="1"/>
              <a:t>Bouwplan</a:t>
            </a:r>
            <a:r>
              <a:rPr lang="en-IE" b="1" dirty="0"/>
              <a:t> = de </a:t>
            </a:r>
            <a:r>
              <a:rPr lang="en-IE" b="1" dirty="0" err="1"/>
              <a:t>klasse</a:t>
            </a:r>
            <a:r>
              <a:rPr lang="en-IE" b="1" dirty="0"/>
              <a:t> </a:t>
            </a:r>
            <a:r>
              <a:rPr lang="en-IE" dirty="0"/>
              <a:t>(</a:t>
            </a:r>
            <a:r>
              <a:rPr lang="en-IE" dirty="0" err="1"/>
              <a:t>alle</a:t>
            </a:r>
            <a:r>
              <a:rPr lang="en-IE" dirty="0"/>
              <a:t> </a:t>
            </a:r>
            <a:r>
              <a:rPr lang="en-IE" dirty="0" err="1"/>
              <a:t>huizen</a:t>
            </a:r>
            <a:r>
              <a:rPr lang="en-IE" dirty="0"/>
              <a:t> </a:t>
            </a:r>
            <a:r>
              <a:rPr lang="en-IE" dirty="0" err="1"/>
              <a:t>zijn</a:t>
            </a:r>
            <a:r>
              <a:rPr lang="en-IE" dirty="0"/>
              <a:t> van </a:t>
            </a:r>
            <a:r>
              <a:rPr lang="en-IE" dirty="0" err="1"/>
              <a:t>dezelfde</a:t>
            </a:r>
            <a:r>
              <a:rPr lang="en-IE" dirty="0"/>
              <a:t> </a:t>
            </a:r>
            <a:r>
              <a:rPr lang="en-IE" dirty="0" err="1"/>
              <a:t>soort</a:t>
            </a:r>
            <a:r>
              <a:rPr lang="en-IE" dirty="0"/>
              <a:t>)</a:t>
            </a:r>
          </a:p>
          <a:p>
            <a:r>
              <a:rPr lang="en-IE" b="1" dirty="0" err="1"/>
              <a:t>Huis</a:t>
            </a:r>
            <a:r>
              <a:rPr lang="en-IE" b="1" dirty="0"/>
              <a:t>= </a:t>
            </a:r>
            <a:r>
              <a:rPr lang="en-IE" b="1" dirty="0" err="1"/>
              <a:t>instantie</a:t>
            </a:r>
            <a:r>
              <a:rPr lang="en-IE" b="1" dirty="0"/>
              <a:t> van het </a:t>
            </a:r>
            <a:r>
              <a:rPr lang="en-IE" b="1" dirty="0" err="1"/>
              <a:t>bouwplan</a:t>
            </a:r>
            <a:r>
              <a:rPr lang="en-IE" dirty="0"/>
              <a:t>, maar </a:t>
            </a:r>
            <a:r>
              <a:rPr lang="en-IE" dirty="0" err="1"/>
              <a:t>dus</a:t>
            </a:r>
            <a:r>
              <a:rPr lang="en-IE" dirty="0"/>
              <a:t> </a:t>
            </a:r>
            <a:r>
              <a:rPr lang="en-IE" dirty="0" err="1"/>
              <a:t>ieder</a:t>
            </a:r>
            <a:r>
              <a:rPr lang="en-IE" dirty="0"/>
              <a:t> object </a:t>
            </a:r>
            <a:r>
              <a:rPr lang="en-IE" dirty="0" err="1"/>
              <a:t>heeft</a:t>
            </a:r>
            <a:r>
              <a:rPr lang="en-IE" dirty="0"/>
              <a:t> </a:t>
            </a:r>
            <a:r>
              <a:rPr lang="en-IE" dirty="0" err="1"/>
              <a:t>eigenschappen</a:t>
            </a:r>
            <a:r>
              <a:rPr lang="en-IE" dirty="0"/>
              <a:t> </a:t>
            </a:r>
            <a:r>
              <a:rPr lang="en-IE" dirty="0" err="1"/>
              <a:t>specifieke</a:t>
            </a:r>
            <a:r>
              <a:rPr lang="en-IE" dirty="0"/>
              <a:t> </a:t>
            </a:r>
            <a:r>
              <a:rPr lang="en-IE" dirty="0" err="1"/>
              <a:t>eigenschappen</a:t>
            </a:r>
            <a:r>
              <a:rPr lang="en-IE" dirty="0"/>
              <a:t> (</a:t>
            </a:r>
            <a:r>
              <a:rPr lang="en-IE" dirty="0" err="1"/>
              <a:t>kleur</a:t>
            </a:r>
            <a:r>
              <a:rPr lang="en-IE" dirty="0"/>
              <a:t> </a:t>
            </a:r>
            <a:r>
              <a:rPr lang="en-IE" dirty="0" err="1"/>
              <a:t>gevel</a:t>
            </a:r>
            <a:r>
              <a:rPr lang="en-IE" dirty="0"/>
              <a:t>, </a:t>
            </a:r>
            <a:r>
              <a:rPr lang="en-IE" dirty="0" err="1"/>
              <a:t>tegels</a:t>
            </a:r>
            <a:r>
              <a:rPr lang="en-IE" dirty="0"/>
              <a:t> in </a:t>
            </a:r>
            <a:r>
              <a:rPr lang="en-IE" dirty="0" err="1"/>
              <a:t>badamer</a:t>
            </a:r>
            <a:r>
              <a:rPr lang="en-IE" dirty="0"/>
              <a:t>, </a:t>
            </a:r>
            <a:r>
              <a:rPr lang="en-IE" dirty="0" err="1"/>
              <a:t>etc</a:t>
            </a:r>
            <a:r>
              <a:rPr lang="en-IE" dirty="0"/>
              <a:t>)</a:t>
            </a:r>
          </a:p>
          <a:p>
            <a:endParaRPr lang="en-IE" dirty="0"/>
          </a:p>
          <a:p>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CF6A43DE-F720-4F5D-9E61-E2FD4E87ADB5}"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11</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pic>
        <p:nvPicPr>
          <p:cNvPr id="61445" name="Picture 3"/>
          <p:cNvPicPr>
            <a:picLocks noChangeAspect="1" noChangeArrowheads="1"/>
          </p:cNvPicPr>
          <p:nvPr/>
        </p:nvPicPr>
        <p:blipFill>
          <a:blip r:embed="rId2" cstate="print"/>
          <a:srcRect/>
          <a:stretch>
            <a:fillRect/>
          </a:stretch>
        </p:blipFill>
        <p:spPr bwMode="auto">
          <a:xfrm>
            <a:off x="1722436" y="2289176"/>
            <a:ext cx="3562350" cy="2457450"/>
          </a:xfrm>
          <a:prstGeom prst="rect">
            <a:avLst/>
          </a:prstGeom>
          <a:noFill/>
          <a:ln w="9525">
            <a:noFill/>
            <a:miter lim="800000"/>
            <a:headEnd/>
            <a:tailEnd/>
          </a:ln>
        </p:spPr>
      </p:pic>
      <p:sp>
        <p:nvSpPr>
          <p:cNvPr id="7" name="PIJL-RECHTS 6"/>
          <p:cNvSpPr>
            <a:spLocks noChangeArrowheads="1"/>
          </p:cNvSpPr>
          <p:nvPr/>
        </p:nvSpPr>
        <p:spPr bwMode="auto">
          <a:xfrm>
            <a:off x="5330826" y="3107674"/>
            <a:ext cx="950913" cy="752475"/>
          </a:xfrm>
          <a:prstGeom prst="rightArrow">
            <a:avLst>
              <a:gd name="adj1" fmla="val 50000"/>
              <a:gd name="adj2" fmla="val 50063"/>
            </a:avLst>
          </a:prstGeom>
          <a:solidFill>
            <a:schemeClr val="accent1"/>
          </a:solidFill>
          <a:ln w="9525" algn="ctr">
            <a:solidFill>
              <a:schemeClr val="tx1"/>
            </a:solidFill>
            <a:round/>
            <a:headEnd/>
            <a:tailEnd/>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IE" sz="1800" b="0" i="0" u="none" strike="noStrike" kern="1200" cap="none" spc="0" normalizeH="0" baseline="0" noProof="0">
              <a:ln>
                <a:noFill/>
              </a:ln>
              <a:solidFill>
                <a:prstClr val="black"/>
              </a:solidFill>
              <a:effectLst/>
              <a:uLnTx/>
              <a:uFillTx/>
              <a:latin typeface="Arial" charset="0"/>
              <a:ea typeface="+mn-ea"/>
              <a:cs typeface="Arial" charset="0"/>
            </a:endParaRPr>
          </a:p>
        </p:txBody>
      </p:sp>
      <p:pic>
        <p:nvPicPr>
          <p:cNvPr id="67588" name="Picture 4"/>
          <p:cNvPicPr>
            <a:picLocks noChangeAspect="1" noChangeArrowheads="1"/>
          </p:cNvPicPr>
          <p:nvPr/>
        </p:nvPicPr>
        <p:blipFill>
          <a:blip r:embed="rId3" cstate="print"/>
          <a:srcRect/>
          <a:stretch>
            <a:fillRect/>
          </a:stretch>
        </p:blipFill>
        <p:spPr bwMode="auto">
          <a:xfrm>
            <a:off x="6327779" y="2289176"/>
            <a:ext cx="2466975" cy="1570037"/>
          </a:xfrm>
          <a:prstGeom prst="rect">
            <a:avLst/>
          </a:prstGeom>
          <a:noFill/>
          <a:ln w="9525">
            <a:noFill/>
            <a:miter lim="800000"/>
            <a:headEnd/>
            <a:tailEnd/>
          </a:ln>
        </p:spPr>
      </p:pic>
      <p:pic>
        <p:nvPicPr>
          <p:cNvPr id="67589" name="Picture 5"/>
          <p:cNvPicPr>
            <a:picLocks noChangeAspect="1" noChangeArrowheads="1"/>
          </p:cNvPicPr>
          <p:nvPr/>
        </p:nvPicPr>
        <p:blipFill>
          <a:blip r:embed="rId4" cstate="print"/>
          <a:srcRect/>
          <a:stretch>
            <a:fillRect/>
          </a:stretch>
        </p:blipFill>
        <p:spPr bwMode="auto">
          <a:xfrm>
            <a:off x="8294744" y="2776536"/>
            <a:ext cx="2208213" cy="2071688"/>
          </a:xfrm>
          <a:prstGeom prst="rect">
            <a:avLst/>
          </a:prstGeom>
          <a:noFill/>
          <a:ln w="9525">
            <a:noFill/>
            <a:miter lim="800000"/>
            <a:headEnd/>
            <a:tailEnd/>
          </a:ln>
        </p:spPr>
      </p:pic>
      <p:pic>
        <p:nvPicPr>
          <p:cNvPr id="67590" name="Picture 6"/>
          <p:cNvPicPr>
            <a:picLocks noChangeAspect="1" noChangeArrowheads="1"/>
          </p:cNvPicPr>
          <p:nvPr/>
        </p:nvPicPr>
        <p:blipFill>
          <a:blip r:embed="rId5" cstate="print">
            <a:clrChange>
              <a:clrFrom>
                <a:srgbClr val="FFFFFF"/>
              </a:clrFrom>
              <a:clrTo>
                <a:srgbClr val="FFFFFF">
                  <a:alpha val="0"/>
                </a:srgbClr>
              </a:clrTo>
            </a:clrChange>
          </a:blip>
          <a:srcRect/>
          <a:stretch>
            <a:fillRect/>
          </a:stretch>
        </p:blipFill>
        <p:spPr bwMode="auto">
          <a:xfrm>
            <a:off x="6696131" y="3375024"/>
            <a:ext cx="1598613" cy="1597025"/>
          </a:xfrm>
          <a:prstGeom prst="rect">
            <a:avLst/>
          </a:prstGeom>
          <a:noFill/>
          <a:ln w="9525">
            <a:noFill/>
            <a:miter lim="800000"/>
            <a:headEnd/>
            <a:tailEnd/>
          </a:ln>
        </p:spPr>
      </p:pic>
    </p:spTree>
    <p:extLst>
      <p:ext uri="{BB962C8B-B14F-4D97-AF65-F5344CB8AC3E}">
        <p14:creationId xmlns:p14="http://schemas.microsoft.com/office/powerpoint/2010/main" val="501307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758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759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758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2466" name="Titel 1"/>
          <p:cNvSpPr>
            <a:spLocks noGrp="1"/>
          </p:cNvSpPr>
          <p:nvPr>
            <p:ph type="title"/>
          </p:nvPr>
        </p:nvSpPr>
        <p:spPr/>
        <p:txBody>
          <a:bodyPr/>
          <a:lstStyle/>
          <a:p>
            <a:r>
              <a:rPr lang="en-IE"/>
              <a:t>Oefeningen</a:t>
            </a:r>
          </a:p>
        </p:txBody>
      </p:sp>
      <p:sp>
        <p:nvSpPr>
          <p:cNvPr id="62467" name="Tijdelijke aanduiding voor inhoud 2"/>
          <p:cNvSpPr>
            <a:spLocks noGrp="1"/>
          </p:cNvSpPr>
          <p:nvPr>
            <p:ph idx="1"/>
          </p:nvPr>
        </p:nvSpPr>
        <p:spPr/>
        <p:txBody>
          <a:bodyPr/>
          <a:lstStyle/>
          <a:p>
            <a:r>
              <a:rPr lang="en-IE"/>
              <a:t>In de tabel staan een reeks woorden. Sommige zijn namen van klassen, andere van objecten van een klasse. Zet de objecten bij de juiste klassen.</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B81F54FA-A978-4E02-9134-246C179972C5}"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12</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graphicFrame>
        <p:nvGraphicFramePr>
          <p:cNvPr id="5" name="Tabel 4"/>
          <p:cNvGraphicFramePr>
            <a:graphicFrameLocks noGrp="1"/>
          </p:cNvGraphicFramePr>
          <p:nvPr/>
        </p:nvGraphicFramePr>
        <p:xfrm>
          <a:off x="2851150" y="2603500"/>
          <a:ext cx="6096000" cy="2225040"/>
        </p:xfrm>
        <a:graphic>
          <a:graphicData uri="http://schemas.openxmlformats.org/drawingml/2006/table">
            <a:tbl>
              <a:tblPr firstRow="1" bandRow="1">
                <a:tableStyleId>{16D9F66E-5EB9-4882-86FB-DCBF35E3C3E4}</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gridCol w="2032000">
                  <a:extLst>
                    <a:ext uri="{9D8B030D-6E8A-4147-A177-3AD203B41FA5}">
                      <a16:colId xmlns:a16="http://schemas.microsoft.com/office/drawing/2014/main" val="20002"/>
                    </a:ext>
                  </a:extLst>
                </a:gridCol>
              </a:tblGrid>
              <a:tr h="370840">
                <a:tc>
                  <a:txBody>
                    <a:bodyPr/>
                    <a:lstStyle/>
                    <a:p>
                      <a:r>
                        <a:rPr lang="en-IE" b="0" dirty="0"/>
                        <a:t>Volvo</a:t>
                      </a:r>
                    </a:p>
                  </a:txBody>
                  <a:tcPr/>
                </a:tc>
                <a:tc>
                  <a:txBody>
                    <a:bodyPr/>
                    <a:lstStyle/>
                    <a:p>
                      <a:r>
                        <a:rPr lang="en-IE" b="0" dirty="0" err="1"/>
                        <a:t>Beuk</a:t>
                      </a:r>
                      <a:endParaRPr lang="en-IE" b="0" dirty="0"/>
                    </a:p>
                  </a:txBody>
                  <a:tcPr/>
                </a:tc>
                <a:tc>
                  <a:txBody>
                    <a:bodyPr/>
                    <a:lstStyle/>
                    <a:p>
                      <a:r>
                        <a:rPr lang="en-IE" b="0" dirty="0" err="1"/>
                        <a:t>Eik</a:t>
                      </a:r>
                      <a:endParaRPr lang="en-IE" b="0" dirty="0"/>
                    </a:p>
                  </a:txBody>
                  <a:tcPr/>
                </a:tc>
                <a:extLst>
                  <a:ext uri="{0D108BD9-81ED-4DB2-BD59-A6C34878D82A}">
                    <a16:rowId xmlns:a16="http://schemas.microsoft.com/office/drawing/2014/main" val="10000"/>
                  </a:ext>
                </a:extLst>
              </a:tr>
              <a:tr h="370840">
                <a:tc>
                  <a:txBody>
                    <a:bodyPr/>
                    <a:lstStyle/>
                    <a:p>
                      <a:r>
                        <a:rPr lang="en-IE" dirty="0" err="1"/>
                        <a:t>Voertuig</a:t>
                      </a:r>
                      <a:endParaRPr lang="en-IE" dirty="0"/>
                    </a:p>
                  </a:txBody>
                  <a:tcPr/>
                </a:tc>
                <a:tc>
                  <a:txBody>
                    <a:bodyPr/>
                    <a:lstStyle/>
                    <a:p>
                      <a:r>
                        <a:rPr lang="en-IE" dirty="0" err="1"/>
                        <a:t>Fiets</a:t>
                      </a:r>
                      <a:endParaRPr lang="en-IE" dirty="0"/>
                    </a:p>
                  </a:txBody>
                  <a:tcPr/>
                </a:tc>
                <a:tc>
                  <a:txBody>
                    <a:bodyPr/>
                    <a:lstStyle/>
                    <a:p>
                      <a:r>
                        <a:rPr lang="en-IE" dirty="0" err="1"/>
                        <a:t>Heimwee</a:t>
                      </a:r>
                      <a:endParaRPr lang="en-IE" dirty="0"/>
                    </a:p>
                  </a:txBody>
                  <a:tcPr/>
                </a:tc>
                <a:extLst>
                  <a:ext uri="{0D108BD9-81ED-4DB2-BD59-A6C34878D82A}">
                    <a16:rowId xmlns:a16="http://schemas.microsoft.com/office/drawing/2014/main" val="10001"/>
                  </a:ext>
                </a:extLst>
              </a:tr>
              <a:tr h="370840">
                <a:tc>
                  <a:txBody>
                    <a:bodyPr/>
                    <a:lstStyle/>
                    <a:p>
                      <a:r>
                        <a:rPr lang="en-IE" dirty="0"/>
                        <a:t>Mercedes</a:t>
                      </a:r>
                    </a:p>
                  </a:txBody>
                  <a:tcPr/>
                </a:tc>
                <a:tc>
                  <a:txBody>
                    <a:bodyPr/>
                    <a:lstStyle/>
                    <a:p>
                      <a:r>
                        <a:rPr lang="en-IE" dirty="0" err="1"/>
                        <a:t>Vedriet</a:t>
                      </a:r>
                      <a:endParaRPr lang="en-IE" dirty="0"/>
                    </a:p>
                  </a:txBody>
                  <a:tcPr/>
                </a:tc>
                <a:tc>
                  <a:txBody>
                    <a:bodyPr/>
                    <a:lstStyle/>
                    <a:p>
                      <a:r>
                        <a:rPr lang="en-IE" dirty="0" err="1"/>
                        <a:t>Automerk</a:t>
                      </a:r>
                      <a:endParaRPr lang="en-IE" dirty="0"/>
                    </a:p>
                  </a:txBody>
                  <a:tcPr/>
                </a:tc>
                <a:extLst>
                  <a:ext uri="{0D108BD9-81ED-4DB2-BD59-A6C34878D82A}">
                    <a16:rowId xmlns:a16="http://schemas.microsoft.com/office/drawing/2014/main" val="10002"/>
                  </a:ext>
                </a:extLst>
              </a:tr>
              <a:tr h="370840">
                <a:tc>
                  <a:txBody>
                    <a:bodyPr/>
                    <a:lstStyle/>
                    <a:p>
                      <a:r>
                        <a:rPr lang="en-IE" dirty="0" err="1"/>
                        <a:t>Gevoel</a:t>
                      </a:r>
                      <a:endParaRPr lang="en-IE" dirty="0"/>
                    </a:p>
                  </a:txBody>
                  <a:tcPr/>
                </a:tc>
                <a:tc>
                  <a:txBody>
                    <a:bodyPr/>
                    <a:lstStyle/>
                    <a:p>
                      <a:r>
                        <a:rPr lang="en-IE" dirty="0" err="1"/>
                        <a:t>Vliegtuig</a:t>
                      </a:r>
                      <a:endParaRPr lang="en-IE" dirty="0"/>
                    </a:p>
                  </a:txBody>
                  <a:tcPr/>
                </a:tc>
                <a:tc>
                  <a:txBody>
                    <a:bodyPr/>
                    <a:lstStyle/>
                    <a:p>
                      <a:r>
                        <a:rPr lang="en-IE" dirty="0" err="1"/>
                        <a:t>Vreugde</a:t>
                      </a:r>
                      <a:endParaRPr lang="en-IE" dirty="0"/>
                    </a:p>
                  </a:txBody>
                  <a:tcPr/>
                </a:tc>
                <a:extLst>
                  <a:ext uri="{0D108BD9-81ED-4DB2-BD59-A6C34878D82A}">
                    <a16:rowId xmlns:a16="http://schemas.microsoft.com/office/drawing/2014/main" val="10003"/>
                  </a:ext>
                </a:extLst>
              </a:tr>
              <a:tr h="370840">
                <a:tc>
                  <a:txBody>
                    <a:bodyPr/>
                    <a:lstStyle/>
                    <a:p>
                      <a:r>
                        <a:rPr lang="en-IE" dirty="0" err="1"/>
                        <a:t>Vrachtwagen</a:t>
                      </a:r>
                      <a:endParaRPr lang="en-IE" dirty="0"/>
                    </a:p>
                  </a:txBody>
                  <a:tcPr/>
                </a:tc>
                <a:tc>
                  <a:txBody>
                    <a:bodyPr/>
                    <a:lstStyle/>
                    <a:p>
                      <a:r>
                        <a:rPr lang="en-IE" dirty="0" err="1"/>
                        <a:t>Autobus</a:t>
                      </a:r>
                      <a:endParaRPr lang="en-IE" dirty="0"/>
                    </a:p>
                  </a:txBody>
                  <a:tcPr/>
                </a:tc>
                <a:tc>
                  <a:txBody>
                    <a:bodyPr/>
                    <a:lstStyle/>
                    <a:p>
                      <a:r>
                        <a:rPr lang="en-IE" dirty="0"/>
                        <a:t>Boom</a:t>
                      </a:r>
                    </a:p>
                  </a:txBody>
                  <a:tcPr/>
                </a:tc>
                <a:extLst>
                  <a:ext uri="{0D108BD9-81ED-4DB2-BD59-A6C34878D82A}">
                    <a16:rowId xmlns:a16="http://schemas.microsoft.com/office/drawing/2014/main" val="10004"/>
                  </a:ext>
                </a:extLst>
              </a:tr>
              <a:tr h="370840">
                <a:tc>
                  <a:txBody>
                    <a:bodyPr/>
                    <a:lstStyle/>
                    <a:p>
                      <a:r>
                        <a:rPr lang="en-IE" dirty="0"/>
                        <a:t>Audi</a:t>
                      </a:r>
                    </a:p>
                  </a:txBody>
                  <a:tcPr/>
                </a:tc>
                <a:tc>
                  <a:txBody>
                    <a:bodyPr/>
                    <a:lstStyle/>
                    <a:p>
                      <a:r>
                        <a:rPr lang="en-IE" dirty="0" err="1"/>
                        <a:t>Personenwagen</a:t>
                      </a:r>
                      <a:endParaRPr lang="en-IE" dirty="0"/>
                    </a:p>
                  </a:txBody>
                  <a:tcPr/>
                </a:tc>
                <a:tc>
                  <a:txBody>
                    <a:bodyPr/>
                    <a:lstStyle/>
                    <a:p>
                      <a:endParaRPr lang="en-IE"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077977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920" y="0"/>
            <a:ext cx="13704360" cy="9022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0419" name="Titel 1"/>
          <p:cNvSpPr>
            <a:spLocks noGrp="1"/>
          </p:cNvSpPr>
          <p:nvPr>
            <p:ph type="title"/>
          </p:nvPr>
        </p:nvSpPr>
        <p:spPr/>
        <p:txBody>
          <a:bodyPr/>
          <a:lstStyle/>
          <a:p>
            <a:endParaRPr lang="en-IE" dirty="0"/>
          </a:p>
        </p:txBody>
      </p:sp>
      <p:sp>
        <p:nvSpPr>
          <p:cNvPr id="2" name="Tekstvak 1"/>
          <p:cNvSpPr txBox="1"/>
          <p:nvPr/>
        </p:nvSpPr>
        <p:spPr>
          <a:xfrm>
            <a:off x="4297680" y="5372576"/>
            <a:ext cx="6065520" cy="1477328"/>
          </a:xfrm>
          <a:prstGeom prst="rect">
            <a:avLst/>
          </a:prstGeom>
          <a:noFill/>
        </p:spPr>
        <p:txBody>
          <a:bodyPr wrap="square" rtlCol="0">
            <a:spAutoFit/>
          </a:bodyPr>
          <a:lstStyle/>
          <a:p>
            <a:pPr marL="0" marR="0" lvl="0" indent="0" algn="r" defTabSz="914400" rtl="0" eaLnBrk="1" fontAlgn="base" latinLnBrk="0" hangingPunct="1">
              <a:lnSpc>
                <a:spcPct val="100000"/>
              </a:lnSpc>
              <a:spcBef>
                <a:spcPct val="0"/>
              </a:spcBef>
              <a:spcAft>
                <a:spcPct val="0"/>
              </a:spcAft>
              <a:buClrTx/>
              <a:buSzTx/>
              <a:buFont typeface="Times" pitchFamily="18" charset="0"/>
              <a:buNone/>
              <a:tabLst/>
              <a:defRPr/>
            </a:pPr>
            <a:r>
              <a:rPr kumimoji="0" lang="en-IE" sz="1800" b="1" i="0" u="none" strike="noStrike" kern="1200" cap="none" spc="0" normalizeH="0" baseline="0" noProof="0" dirty="0" err="1">
                <a:ln>
                  <a:noFill/>
                </a:ln>
                <a:solidFill>
                  <a:prstClr val="black"/>
                </a:solidFill>
                <a:effectLst/>
                <a:uLnTx/>
                <a:uFillTx/>
                <a:latin typeface="Arial" charset="0"/>
                <a:ea typeface="+mn-ea"/>
                <a:cs typeface="Arial" charset="0"/>
              </a:rPr>
              <a:t>Klasse</a:t>
            </a:r>
            <a:r>
              <a:rPr kumimoji="0" lang="en-IE" sz="1800" b="1" i="0" u="none" strike="noStrike" kern="1200" cap="none" spc="0" normalizeH="0" baseline="0" noProof="0" dirty="0">
                <a:ln>
                  <a:noFill/>
                </a:ln>
                <a:solidFill>
                  <a:prstClr val="black"/>
                </a:solidFill>
                <a:effectLst/>
                <a:uLnTx/>
                <a:uFillTx/>
                <a:latin typeface="Arial" charset="0"/>
                <a:ea typeface="+mn-ea"/>
                <a:cs typeface="Arial" charset="0"/>
              </a:rPr>
              <a:t>: </a:t>
            </a:r>
            <a:r>
              <a:rPr kumimoji="0" lang="en-IE" sz="1800" b="0" i="0" u="sng" strike="noStrike" kern="1200" cap="none" spc="0" normalizeH="0" baseline="0" noProof="0" dirty="0" err="1">
                <a:ln>
                  <a:noFill/>
                </a:ln>
                <a:solidFill>
                  <a:prstClr val="black"/>
                </a:solidFill>
                <a:effectLst/>
                <a:uLnTx/>
                <a:uFillTx/>
                <a:latin typeface="Arial" charset="0"/>
                <a:ea typeface="+mn-ea"/>
                <a:cs typeface="Arial" charset="0"/>
              </a:rPr>
              <a:t>beschrijving</a:t>
            </a:r>
            <a:r>
              <a:rPr kumimoji="0" lang="en-IE" sz="1800" b="0" i="0" u="sng" strike="noStrike" kern="1200" cap="none" spc="0" normalizeH="0" baseline="0" noProof="0" dirty="0">
                <a:ln>
                  <a:noFill/>
                </a:ln>
                <a:solidFill>
                  <a:prstClr val="black"/>
                </a:solidFill>
                <a:effectLst/>
                <a:uLnTx/>
                <a:uFillTx/>
                <a:latin typeface="Arial" charset="0"/>
                <a:ea typeface="+mn-ea"/>
                <a:cs typeface="Arial" charset="0"/>
              </a:rPr>
              <a:t>  van </a:t>
            </a:r>
            <a:r>
              <a:rPr kumimoji="0" lang="en-IE" sz="1800" b="0" i="0" u="sng" strike="noStrike" kern="1200" cap="none" spc="0" normalizeH="0" baseline="0" noProof="0" dirty="0" err="1">
                <a:ln>
                  <a:noFill/>
                </a:ln>
                <a:solidFill>
                  <a:prstClr val="black"/>
                </a:solidFill>
                <a:effectLst/>
                <a:uLnTx/>
                <a:uFillTx/>
                <a:latin typeface="Arial" charset="0"/>
                <a:ea typeface="+mn-ea"/>
                <a:cs typeface="Arial" charset="0"/>
              </a:rPr>
              <a:t>dingen</a:t>
            </a:r>
            <a:r>
              <a:rPr kumimoji="0" lang="en-IE" sz="1800" b="0" i="0" u="sng" strike="noStrike" kern="1200" cap="none" spc="0" normalizeH="0" baseline="0" noProof="0" dirty="0">
                <a:ln>
                  <a:noFill/>
                </a:ln>
                <a:solidFill>
                  <a:prstClr val="black"/>
                </a:solidFill>
                <a:effectLst/>
                <a:uLnTx/>
                <a:uFillTx/>
                <a:latin typeface="Arial" charset="0"/>
                <a:ea typeface="+mn-ea"/>
                <a:cs typeface="Arial" charset="0"/>
              </a:rPr>
              <a:t> </a:t>
            </a: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objecten</a:t>
            </a: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 met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soortgelijke</a:t>
            </a: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eigenschappen</a:t>
            </a:r>
            <a:endParaRPr kumimoji="0" lang="en-IE" sz="1800" b="0"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r" defTabSz="914400" rtl="0" eaLnBrk="1" fontAlgn="base" latinLnBrk="0" hangingPunct="1">
              <a:lnSpc>
                <a:spcPct val="100000"/>
              </a:lnSpc>
              <a:spcBef>
                <a:spcPct val="0"/>
              </a:spcBef>
              <a:spcAft>
                <a:spcPct val="0"/>
              </a:spcAft>
              <a:buClrTx/>
              <a:buSzTx/>
              <a:buFont typeface="Times" pitchFamily="18" charset="0"/>
              <a:buNone/>
              <a:tabLst/>
              <a:defRPr/>
            </a:pPr>
            <a:endParaRPr kumimoji="0" lang="en-IE" sz="1800" b="1"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r" defTabSz="914400" rtl="0" eaLnBrk="1" fontAlgn="base" latinLnBrk="0" hangingPunct="1">
              <a:lnSpc>
                <a:spcPct val="100000"/>
              </a:lnSpc>
              <a:spcBef>
                <a:spcPct val="0"/>
              </a:spcBef>
              <a:spcAft>
                <a:spcPct val="0"/>
              </a:spcAft>
              <a:buClrTx/>
              <a:buSzTx/>
              <a:buFont typeface="Times" pitchFamily="18" charset="0"/>
              <a:buNone/>
              <a:tabLst/>
              <a:defRPr/>
            </a:pPr>
            <a:r>
              <a:rPr kumimoji="0" lang="en-IE" sz="1800" b="0" i="1" u="none" strike="noStrike" kern="1200" cap="none" spc="0" normalizeH="0" baseline="0" noProof="0" dirty="0" err="1">
                <a:ln>
                  <a:noFill/>
                </a:ln>
                <a:solidFill>
                  <a:prstClr val="black"/>
                </a:solidFill>
                <a:effectLst/>
                <a:uLnTx/>
                <a:uFillTx/>
                <a:latin typeface="Arial" charset="0"/>
                <a:ea typeface="+mn-ea"/>
                <a:cs typeface="Arial" charset="0"/>
              </a:rPr>
              <a:t>Individueel</a:t>
            </a:r>
            <a:r>
              <a:rPr kumimoji="0" lang="en-IE" sz="1800" b="0" i="1" u="none" strike="noStrike" kern="1200" cap="none" spc="0" normalizeH="0" baseline="0" noProof="0" dirty="0">
                <a:ln>
                  <a:noFill/>
                </a:ln>
                <a:solidFill>
                  <a:prstClr val="black"/>
                </a:solidFill>
                <a:effectLst/>
                <a:uLnTx/>
                <a:uFillTx/>
                <a:latin typeface="Arial" charset="0"/>
                <a:ea typeface="+mn-ea"/>
                <a:cs typeface="Arial" charset="0"/>
              </a:rPr>
              <a:t> </a:t>
            </a:r>
            <a:r>
              <a:rPr kumimoji="0" lang="en-IE" sz="1800" b="1" i="0" u="none" strike="noStrike" kern="1200" cap="none" spc="0" normalizeH="0" baseline="0" noProof="0" dirty="0">
                <a:ln>
                  <a:noFill/>
                </a:ln>
                <a:solidFill>
                  <a:prstClr val="black"/>
                </a:solidFill>
                <a:effectLst/>
                <a:uLnTx/>
                <a:uFillTx/>
                <a:latin typeface="Arial" charset="0"/>
                <a:ea typeface="+mn-ea"/>
                <a:cs typeface="Arial" charset="0"/>
              </a:rPr>
              <a:t>Object: </a:t>
            </a: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 </a:t>
            </a:r>
            <a:r>
              <a:rPr kumimoji="0" lang="en-IE" sz="1800" b="0" i="0" u="sng" strike="noStrike" kern="1200" cap="none" spc="0" normalizeH="0" baseline="0" noProof="0" dirty="0" err="1">
                <a:ln>
                  <a:noFill/>
                </a:ln>
                <a:solidFill>
                  <a:prstClr val="black"/>
                </a:solidFill>
                <a:effectLst/>
                <a:uLnTx/>
                <a:uFillTx/>
                <a:latin typeface="Arial" charset="0"/>
                <a:ea typeface="+mn-ea"/>
                <a:cs typeface="Arial" charset="0"/>
              </a:rPr>
              <a:t>instantie</a:t>
            </a: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 van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een</a:t>
            </a: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klasse</a:t>
            </a:r>
            <a:endParaRPr kumimoji="0" lang="en-IE" sz="1800" b="0"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nl-BE" sz="1800" b="0" i="0" u="none" strike="noStrike" kern="1200" cap="none" spc="0" normalizeH="0" baseline="0" noProof="0" dirty="0">
              <a:ln>
                <a:noFill/>
              </a:ln>
              <a:solidFill>
                <a:srgbClr val="E5C243"/>
              </a:solidFill>
              <a:effectLst/>
              <a:uLnTx/>
              <a:uFillTx/>
              <a:latin typeface="Arial" charset="0"/>
              <a:ea typeface="+mn-ea"/>
              <a:cs typeface="Arial" charset="0"/>
            </a:endParaRPr>
          </a:p>
        </p:txBody>
      </p:sp>
      <p:pic>
        <p:nvPicPr>
          <p:cNvPr id="11" name="Picture 2" descr="Afbeeldingsresultaat voor holy grail">
            <a:extLst>
              <a:ext uri="{FF2B5EF4-FFF2-40B4-BE49-F238E27FC236}">
                <a16:creationId xmlns:a16="http://schemas.microsoft.com/office/drawing/2014/main" id="{8E47A506-A443-4977-924F-C6E84E02F49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900" y="5623238"/>
            <a:ext cx="1975818" cy="1224648"/>
          </a:xfrm>
          <a:prstGeom prst="rect">
            <a:avLst/>
          </a:prstGeom>
          <a:noFill/>
          <a:extLst>
            <a:ext uri="{909E8E84-426E-40DD-AFC4-6F175D3DCCD1}">
              <a14:hiddenFill xmlns:a14="http://schemas.microsoft.com/office/drawing/2010/main">
                <a:solidFill>
                  <a:srgbClr val="FFFFFF"/>
                </a:solidFill>
              </a14:hiddenFill>
            </a:ext>
          </a:extLst>
        </p:spPr>
      </p:pic>
      <p:pic>
        <p:nvPicPr>
          <p:cNvPr id="3" name="gospel-ensemble-male-voices_D_minor">
            <a:hlinkClick r:id="" action="ppaction://media"/>
            <a:extLst>
              <a:ext uri="{FF2B5EF4-FFF2-40B4-BE49-F238E27FC236}">
                <a16:creationId xmlns:a16="http://schemas.microsoft.com/office/drawing/2014/main" id="{0F5FDA57-1589-40B1-954F-B54EBA7B681B}"/>
              </a:ext>
            </a:extLst>
          </p:cNvPr>
          <p:cNvPicPr>
            <a:picLocks noChangeAspect="1"/>
          </p:cNvPicPr>
          <p:nvPr>
            <a:audioFile r:link="rId1"/>
            <p:extLst>
              <p:ext uri="{DAA4B4D4-6D71-4841-9C94-3DE7FCFB9230}">
                <p14:media xmlns:p14="http://schemas.microsoft.com/office/powerpoint/2010/main" r:embed="rId2">
                  <p14:trim end="5637.0408"/>
                </p14:media>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740816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80">
                                          <p:stCondLst>
                                            <p:cond delay="0"/>
                                          </p:stCondLst>
                                        </p:cTn>
                                        <p:tgtEl>
                                          <p:spTgt spid="11"/>
                                        </p:tgtEl>
                                      </p:cBhvr>
                                    </p:animEffect>
                                    <p:anim calcmode="lin" valueType="num">
                                      <p:cBhvr>
                                        <p:cTn id="8"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13" dur="26">
                                          <p:stCondLst>
                                            <p:cond delay="650"/>
                                          </p:stCondLst>
                                        </p:cTn>
                                        <p:tgtEl>
                                          <p:spTgt spid="11"/>
                                        </p:tgtEl>
                                      </p:cBhvr>
                                      <p:to x="100000" y="60000"/>
                                    </p:animScale>
                                    <p:animScale>
                                      <p:cBhvr>
                                        <p:cTn id="14" dur="166" decel="50000">
                                          <p:stCondLst>
                                            <p:cond delay="676"/>
                                          </p:stCondLst>
                                        </p:cTn>
                                        <p:tgtEl>
                                          <p:spTgt spid="11"/>
                                        </p:tgtEl>
                                      </p:cBhvr>
                                      <p:to x="100000" y="100000"/>
                                    </p:animScale>
                                    <p:animScale>
                                      <p:cBhvr>
                                        <p:cTn id="15" dur="26">
                                          <p:stCondLst>
                                            <p:cond delay="1312"/>
                                          </p:stCondLst>
                                        </p:cTn>
                                        <p:tgtEl>
                                          <p:spTgt spid="11"/>
                                        </p:tgtEl>
                                      </p:cBhvr>
                                      <p:to x="100000" y="80000"/>
                                    </p:animScale>
                                    <p:animScale>
                                      <p:cBhvr>
                                        <p:cTn id="16" dur="166" decel="50000">
                                          <p:stCondLst>
                                            <p:cond delay="1338"/>
                                          </p:stCondLst>
                                        </p:cTn>
                                        <p:tgtEl>
                                          <p:spTgt spid="11"/>
                                        </p:tgtEl>
                                      </p:cBhvr>
                                      <p:to x="100000" y="100000"/>
                                    </p:animScale>
                                    <p:animScale>
                                      <p:cBhvr>
                                        <p:cTn id="17" dur="26">
                                          <p:stCondLst>
                                            <p:cond delay="1642"/>
                                          </p:stCondLst>
                                        </p:cTn>
                                        <p:tgtEl>
                                          <p:spTgt spid="11"/>
                                        </p:tgtEl>
                                      </p:cBhvr>
                                      <p:to x="100000" y="90000"/>
                                    </p:animScale>
                                    <p:animScale>
                                      <p:cBhvr>
                                        <p:cTn id="18" dur="166" decel="50000">
                                          <p:stCondLst>
                                            <p:cond delay="1668"/>
                                          </p:stCondLst>
                                        </p:cTn>
                                        <p:tgtEl>
                                          <p:spTgt spid="11"/>
                                        </p:tgtEl>
                                      </p:cBhvr>
                                      <p:to x="100000" y="100000"/>
                                    </p:animScale>
                                    <p:animScale>
                                      <p:cBhvr>
                                        <p:cTn id="19" dur="26">
                                          <p:stCondLst>
                                            <p:cond delay="1808"/>
                                          </p:stCondLst>
                                        </p:cTn>
                                        <p:tgtEl>
                                          <p:spTgt spid="11"/>
                                        </p:tgtEl>
                                      </p:cBhvr>
                                      <p:to x="100000" y="95000"/>
                                    </p:animScale>
                                    <p:animScale>
                                      <p:cBhvr>
                                        <p:cTn id="20" dur="166" decel="50000">
                                          <p:stCondLst>
                                            <p:cond delay="1834"/>
                                          </p:stCondLst>
                                        </p:cTn>
                                        <p:tgtEl>
                                          <p:spTgt spid="11"/>
                                        </p:tgtEl>
                                      </p:cBhvr>
                                      <p:to x="100000" y="100000"/>
                                    </p:animScale>
                                  </p:childTnLst>
                                </p:cTn>
                              </p:par>
                              <p:par>
                                <p:cTn id="21" presetID="1" presetClass="mediacall" presetSubtype="0" fill="hold" nodeType="withEffect">
                                  <p:stCondLst>
                                    <p:cond delay="0"/>
                                  </p:stCondLst>
                                  <p:childTnLst>
                                    <p:cmd type="call" cmd="playFrom(0.0)">
                                      <p:cBhvr>
                                        <p:cTn id="22" dur="546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3"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ttp://www.wowcataclysmguide.net/wp-content/uploads/2010/03/cataclysm12.jpg"/>
          <p:cNvPicPr>
            <a:picLocks noChangeAspect="1" noChangeArrowheads="1"/>
          </p:cNvPicPr>
          <p:nvPr/>
        </p:nvPicPr>
        <p:blipFill>
          <a:blip r:embed="rId2">
            <a:grayscl/>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p:cNvSpPr>
            <a:spLocks noGrp="1"/>
          </p:cNvSpPr>
          <p:nvPr>
            <p:ph type="title"/>
          </p:nvPr>
        </p:nvSpPr>
        <p:spPr/>
        <p:txBody>
          <a:bodyPr/>
          <a:lstStyle/>
          <a:p>
            <a:r>
              <a:rPr lang="nl-BE" dirty="0"/>
              <a:t>Derde invalshoek</a:t>
            </a:r>
          </a:p>
        </p:txBody>
      </p:sp>
      <p:sp>
        <p:nvSpPr>
          <p:cNvPr id="3" name="Tijdelijke aanduiding voor inhoud 2"/>
          <p:cNvSpPr>
            <a:spLocks noGrp="1"/>
          </p:cNvSpPr>
          <p:nvPr>
            <p:ph idx="1"/>
          </p:nvPr>
        </p:nvSpPr>
        <p:spPr/>
        <p:txBody>
          <a:bodyPr/>
          <a:lstStyle/>
          <a:p>
            <a:r>
              <a:rPr lang="en-US" dirty="0">
                <a:solidFill>
                  <a:schemeClr val="accent2">
                    <a:lumMod val="20000"/>
                    <a:lumOff val="80000"/>
                  </a:schemeClr>
                </a:solidFill>
                <a:effectLst>
                  <a:outerShdw blurRad="38100" dist="38100" dir="2700000" algn="tl">
                    <a:srgbClr val="000000">
                      <a:alpha val="43137"/>
                    </a:srgbClr>
                  </a:outerShdw>
                </a:effectLst>
              </a:rPr>
              <a:t>“Some of the challenges in </a:t>
            </a:r>
            <a:r>
              <a:rPr lang="en-US" i="1" dirty="0">
                <a:solidFill>
                  <a:schemeClr val="accent2">
                    <a:lumMod val="20000"/>
                    <a:lumOff val="80000"/>
                  </a:schemeClr>
                </a:solidFill>
                <a:effectLst>
                  <a:outerShdw blurRad="38100" dist="38100" dir="2700000" algn="tl">
                    <a:srgbClr val="000000">
                      <a:alpha val="43137"/>
                    </a:srgbClr>
                  </a:outerShdw>
                </a:effectLst>
              </a:rPr>
              <a:t>World of </a:t>
            </a:r>
            <a:r>
              <a:rPr lang="en-US" i="1" dirty="0" err="1">
                <a:solidFill>
                  <a:schemeClr val="accent2">
                    <a:lumMod val="20000"/>
                    <a:lumOff val="80000"/>
                  </a:schemeClr>
                </a:solidFill>
                <a:effectLst>
                  <a:outerShdw blurRad="38100" dist="38100" dir="2700000" algn="tl">
                    <a:srgbClr val="000000">
                      <a:alpha val="43137"/>
                    </a:srgbClr>
                  </a:outerShdw>
                </a:effectLst>
              </a:rPr>
              <a:t>Warcraft</a:t>
            </a:r>
            <a:r>
              <a:rPr lang="en-US" dirty="0">
                <a:solidFill>
                  <a:schemeClr val="accent2">
                    <a:lumMod val="20000"/>
                    <a:lumOff val="80000"/>
                  </a:schemeClr>
                </a:solidFill>
                <a:effectLst>
                  <a:outerShdw blurRad="38100" dist="38100" dir="2700000" algn="tl">
                    <a:srgbClr val="000000">
                      <a:alpha val="43137"/>
                    </a:srgbClr>
                  </a:outerShdw>
                </a:effectLst>
              </a:rPr>
              <a:t> require players to group together to complete them. </a:t>
            </a:r>
          </a:p>
          <a:p>
            <a:pPr lvl="1"/>
            <a:r>
              <a:rPr lang="en-US" dirty="0">
                <a:solidFill>
                  <a:schemeClr val="accent2">
                    <a:lumMod val="20000"/>
                    <a:lumOff val="80000"/>
                  </a:schemeClr>
                </a:solidFill>
                <a:effectLst>
                  <a:outerShdw blurRad="38100" dist="38100" dir="2700000" algn="tl">
                    <a:srgbClr val="000000">
                      <a:alpha val="43137"/>
                    </a:srgbClr>
                  </a:outerShdw>
                </a:effectLst>
              </a:rPr>
              <a:t>These usually take place in dungeons—also known as </a:t>
            </a:r>
            <a:r>
              <a:rPr lang="en-US" b="1" dirty="0">
                <a:solidFill>
                  <a:schemeClr val="accent2">
                    <a:lumMod val="20000"/>
                    <a:lumOff val="80000"/>
                  </a:schemeClr>
                </a:solidFill>
                <a:effectLst>
                  <a:outerShdw blurRad="38100" dist="38100" dir="2700000" algn="tl">
                    <a:srgbClr val="000000">
                      <a:alpha val="43137"/>
                    </a:srgbClr>
                  </a:outerShdw>
                </a:effectLst>
              </a:rPr>
              <a:t>"instances"</a:t>
            </a:r>
            <a:r>
              <a:rPr lang="en-US" dirty="0">
                <a:solidFill>
                  <a:schemeClr val="accent2">
                    <a:lumMod val="20000"/>
                    <a:lumOff val="80000"/>
                  </a:schemeClr>
                </a:solidFill>
                <a:effectLst>
                  <a:outerShdw blurRad="38100" dist="38100" dir="2700000" algn="tl">
                    <a:srgbClr val="000000">
                      <a:alpha val="43137"/>
                    </a:srgbClr>
                  </a:outerShdw>
                </a:effectLst>
              </a:rPr>
              <a:t>—that a group of characters can enter together. </a:t>
            </a:r>
          </a:p>
          <a:p>
            <a:pPr lvl="1"/>
            <a:r>
              <a:rPr lang="en-US" dirty="0">
                <a:solidFill>
                  <a:schemeClr val="accent2">
                    <a:lumMod val="20000"/>
                    <a:lumOff val="80000"/>
                  </a:schemeClr>
                </a:solidFill>
                <a:effectLst>
                  <a:outerShdw blurRad="38100" dist="38100" dir="2700000" algn="tl">
                    <a:srgbClr val="000000">
                      <a:alpha val="43137"/>
                    </a:srgbClr>
                  </a:outerShdw>
                </a:effectLst>
              </a:rPr>
              <a:t>The term "instance" comes from each group or party having a separate copy, or instance, of the dungeon, complete with their own enemies to defeat and their own treasure or rewards</a:t>
            </a:r>
            <a:endParaRPr lang="nl-BE" dirty="0">
              <a:solidFill>
                <a:schemeClr val="accent2">
                  <a:lumMod val="20000"/>
                  <a:lumOff val="80000"/>
                </a:schemeClr>
              </a:solidFill>
              <a:effectLst>
                <a:outerShdw blurRad="38100" dist="38100" dir="2700000" algn="tl">
                  <a:srgbClr val="000000">
                    <a:alpha val="43137"/>
                  </a:srgbClr>
                </a:outerShdw>
              </a:effectLst>
            </a:endParaRP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14</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2863060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Some</a:t>
            </a:r>
            <a:r>
              <a:rPr lang="nl-BE" dirty="0"/>
              <a:t> Zen </a:t>
            </a:r>
            <a:r>
              <a:rPr lang="nl-BE" dirty="0" err="1"/>
              <a:t>koan</a:t>
            </a:r>
            <a:endParaRPr lang="nl-BE" dirty="0"/>
          </a:p>
        </p:txBody>
      </p:sp>
      <p:sp>
        <p:nvSpPr>
          <p:cNvPr id="3" name="Tijdelijke aanduiding voor inhoud 2"/>
          <p:cNvSpPr>
            <a:spLocks noGrp="1"/>
          </p:cNvSpPr>
          <p:nvPr>
            <p:ph idx="1"/>
          </p:nvPr>
        </p:nvSpPr>
        <p:spPr/>
        <p:txBody>
          <a:bodyPr/>
          <a:lstStyle/>
          <a:p>
            <a:r>
              <a:rPr lang="en-US" i="1" dirty="0"/>
              <a:t>“What is the difference between a Fish and a Salmon?”</a:t>
            </a:r>
          </a:p>
          <a:p>
            <a:endParaRPr lang="en-US" i="1" dirty="0"/>
          </a:p>
          <a:p>
            <a:endParaRPr lang="en-US" i="1" dirty="0"/>
          </a:p>
          <a:p>
            <a:r>
              <a:rPr lang="en-US" dirty="0"/>
              <a:t>Let's say you have a bucket full of 3 Salmon and because you are a nice person, you have decided to name them Frank, Joe, and Mary. Now, think about this question:</a:t>
            </a:r>
          </a:p>
          <a:p>
            <a:pPr lvl="1"/>
            <a:r>
              <a:rPr lang="en-US" i="1" dirty="0"/>
              <a:t>“What is the difference between Mary and a Salmon?”</a:t>
            </a:r>
            <a:endParaRPr lang="nl-BE" i="1"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15</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
        <p:nvSpPr>
          <p:cNvPr id="6" name="Rectangle 5"/>
          <p:cNvSpPr/>
          <p:nvPr/>
        </p:nvSpPr>
        <p:spPr>
          <a:xfrm>
            <a:off x="2100943" y="6285984"/>
            <a:ext cx="7543800" cy="369332"/>
          </a:xfrm>
          <a:prstGeom prst="rect">
            <a:avLst/>
          </a:prstGeom>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nl-BE" sz="1800" b="0" i="0" u="none" strike="noStrike" kern="1200" cap="none" spc="0" normalizeH="0" baseline="0" noProof="0" dirty="0">
                <a:ln>
                  <a:noFill/>
                </a:ln>
                <a:solidFill>
                  <a:prstClr val="black"/>
                </a:solidFill>
                <a:effectLst/>
                <a:uLnTx/>
                <a:uFillTx/>
                <a:latin typeface="Arial" charset="0"/>
                <a:ea typeface="+mn-ea"/>
                <a:cs typeface="Arial" charset="0"/>
              </a:rPr>
              <a:t>Bron: </a:t>
            </a:r>
            <a:r>
              <a:rPr kumimoji="0" lang="nl-BE" sz="1800" b="0" i="0" u="none" strike="noStrike" kern="1200" cap="none" spc="0" normalizeH="0" baseline="0" noProof="0" dirty="0">
                <a:ln>
                  <a:noFill/>
                </a:ln>
                <a:solidFill>
                  <a:prstClr val="black"/>
                </a:solidFill>
                <a:effectLst/>
                <a:uLnTx/>
                <a:uFillTx/>
                <a:latin typeface="Arial" charset="0"/>
                <a:ea typeface="+mn-ea"/>
                <a:cs typeface="Arial" charset="0"/>
                <a:hlinkClick r:id="rId2"/>
              </a:rPr>
              <a:t>http://learnpythonthehardway.org/book/ex42.html</a:t>
            </a:r>
            <a:r>
              <a:rPr kumimoji="0" lang="nl-BE" sz="1800" b="0" i="0" u="none" strike="noStrike" kern="1200" cap="none" spc="0" normalizeH="0" baseline="0" noProof="0" dirty="0">
                <a:ln>
                  <a:noFill/>
                </a:ln>
                <a:solidFill>
                  <a:prstClr val="black"/>
                </a:solidFill>
                <a:effectLst/>
                <a:uLnTx/>
                <a:uFillTx/>
                <a:latin typeface="Arial" charset="0"/>
                <a:ea typeface="+mn-ea"/>
                <a:cs typeface="Arial" charset="0"/>
              </a:rPr>
              <a:t> </a:t>
            </a:r>
          </a:p>
        </p:txBody>
      </p:sp>
    </p:spTree>
    <p:extLst>
      <p:ext uri="{BB962C8B-B14F-4D97-AF65-F5344CB8AC3E}">
        <p14:creationId xmlns:p14="http://schemas.microsoft.com/office/powerpoint/2010/main" val="3513337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nl-BE"/>
          </a:p>
        </p:txBody>
      </p:sp>
      <p:sp>
        <p:nvSpPr>
          <p:cNvPr id="3" name="Content Placeholder 2"/>
          <p:cNvSpPr>
            <a:spLocks noGrp="1"/>
          </p:cNvSpPr>
          <p:nvPr>
            <p:ph idx="1"/>
          </p:nvPr>
        </p:nvSpPr>
        <p:spPr/>
        <p:txBody>
          <a:bodyPr>
            <a:normAutofit fontScale="92500" lnSpcReduction="20000"/>
          </a:bodyPr>
          <a:lstStyle/>
          <a:p>
            <a:r>
              <a:rPr lang="en-US" dirty="0"/>
              <a:t>You know that Mary is a Salmon, and so she's not really different. She's just a specific "instance" of a Salmon. Joe and Frank are also instances of Salmon. But, what do I mean when I say instance? I mean they were created from some other Salmon and now represent a real thing that has Salmon-like attributes.</a:t>
            </a:r>
          </a:p>
          <a:p>
            <a:endParaRPr lang="en-US" dirty="0"/>
          </a:p>
          <a:p>
            <a:r>
              <a:rPr lang="en-US" dirty="0"/>
              <a:t>Now for the mind bending idea: Fish is a Class, and Salmon is a Class, and Mary is an Object. Think about that for a second. Alright let's break it down real slow and see if you get it.</a:t>
            </a:r>
          </a:p>
          <a:p>
            <a:endParaRPr lang="en-US" dirty="0"/>
          </a:p>
          <a:p>
            <a:r>
              <a:rPr lang="en-US" dirty="0"/>
              <a:t>A Fish is a Class, meaning it's not a real thing, but rather a word we attach to instances of things with similar attributes. Got fins? Got gills? Lives in water? Alright it's probably a Fish.</a:t>
            </a:r>
            <a:endParaRPr lang="nl-BE" dirty="0"/>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16</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15049165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490" name="Titel 1"/>
          <p:cNvSpPr>
            <a:spLocks noGrp="1"/>
          </p:cNvSpPr>
          <p:nvPr>
            <p:ph type="title"/>
          </p:nvPr>
        </p:nvSpPr>
        <p:spPr/>
        <p:txBody>
          <a:bodyPr/>
          <a:lstStyle/>
          <a:p>
            <a:r>
              <a:rPr lang="en-IE"/>
              <a:t>Oefeningen</a:t>
            </a:r>
          </a:p>
        </p:txBody>
      </p:sp>
      <p:sp>
        <p:nvSpPr>
          <p:cNvPr id="63491" name="Tijdelijke aanduiding voor inhoud 2"/>
          <p:cNvSpPr>
            <a:spLocks noGrp="1"/>
          </p:cNvSpPr>
          <p:nvPr>
            <p:ph idx="1"/>
          </p:nvPr>
        </p:nvSpPr>
        <p:spPr/>
        <p:txBody>
          <a:bodyPr>
            <a:normAutofit fontScale="92500" lnSpcReduction="10000"/>
          </a:bodyPr>
          <a:lstStyle/>
          <a:p>
            <a:r>
              <a:rPr lang="en-IE"/>
              <a:t>Euro, yen en dollar zijn objecten van een zelfde klasse. Welke?</a:t>
            </a:r>
          </a:p>
          <a:p>
            <a:endParaRPr lang="en-IE"/>
          </a:p>
          <a:p>
            <a:endParaRPr lang="en-IE"/>
          </a:p>
          <a:p>
            <a:r>
              <a:rPr lang="en-IE"/>
              <a:t>Noem 5 objecten van de klasse Voornaam.</a:t>
            </a:r>
          </a:p>
          <a:p>
            <a:endParaRPr lang="en-IE"/>
          </a:p>
          <a:p>
            <a:endParaRPr lang="en-IE"/>
          </a:p>
          <a:p>
            <a:endParaRPr lang="en-IE"/>
          </a:p>
          <a:p>
            <a:r>
              <a:rPr lang="en-IE"/>
              <a:t>Het woord Vis kan naargelang de context zowel een klasse als een object aanduiden. Beschrijf een situatie waarin het woord een klasse is en beschrijf er één waarin het een object vertegenwoordigt.</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A42A1BB0-95C1-40FB-8E26-2D15DFD70574}"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17</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587239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Oefeningen</a:t>
            </a:r>
          </a:p>
        </p:txBody>
      </p:sp>
      <p:sp>
        <p:nvSpPr>
          <p:cNvPr id="3" name="Tijdelijke aanduiding voor inhoud 2"/>
          <p:cNvSpPr>
            <a:spLocks noGrp="1"/>
          </p:cNvSpPr>
          <p:nvPr>
            <p:ph idx="1"/>
          </p:nvPr>
        </p:nvSpPr>
        <p:spPr/>
        <p:txBody>
          <a:bodyPr/>
          <a:lstStyle/>
          <a:p>
            <a:r>
              <a:rPr lang="nl-BE" dirty="0"/>
              <a:t>Noem objecten van volgende klassen:</a:t>
            </a:r>
          </a:p>
          <a:p>
            <a:pPr lvl="1"/>
            <a:r>
              <a:rPr lang="nl-BE" dirty="0"/>
              <a:t>Mens</a:t>
            </a:r>
          </a:p>
          <a:p>
            <a:pPr lvl="1"/>
            <a:r>
              <a:rPr lang="nl-BE" dirty="0"/>
              <a:t>Wedstrijd</a:t>
            </a:r>
          </a:p>
          <a:p>
            <a:pPr lvl="1"/>
            <a:r>
              <a:rPr lang="nl-BE" dirty="0"/>
              <a:t>Klas</a:t>
            </a:r>
          </a:p>
          <a:p>
            <a:pPr lvl="1"/>
            <a:r>
              <a:rPr lang="nl-BE" dirty="0"/>
              <a:t>Film</a:t>
            </a:r>
          </a:p>
          <a:p>
            <a:pPr lvl="1"/>
            <a:r>
              <a:rPr lang="nl-BE" dirty="0"/>
              <a:t>Etc.</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18</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2182652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Oefeningen</a:t>
            </a:r>
          </a:p>
        </p:txBody>
      </p:sp>
      <p:sp>
        <p:nvSpPr>
          <p:cNvPr id="3" name="Tijdelijke aanduiding voor inhoud 2"/>
          <p:cNvSpPr>
            <a:spLocks noGrp="1"/>
          </p:cNvSpPr>
          <p:nvPr>
            <p:ph idx="1"/>
          </p:nvPr>
        </p:nvSpPr>
        <p:spPr/>
        <p:txBody>
          <a:bodyPr>
            <a:normAutofit lnSpcReduction="10000"/>
          </a:bodyPr>
          <a:lstStyle/>
          <a:p>
            <a:r>
              <a:rPr lang="nl-BE" dirty="0"/>
              <a:t>Ook al onze gekende datatypes kunnen als “klassen” beschouwd worden</a:t>
            </a:r>
            <a:endParaRPr lang="nl-BE" dirty="0">
              <a:sym typeface="Wingdings" pitchFamily="2" charset="2"/>
            </a:endParaRPr>
          </a:p>
          <a:p>
            <a:endParaRPr lang="nl-BE" dirty="0">
              <a:sym typeface="Wingdings" pitchFamily="2" charset="2"/>
            </a:endParaRPr>
          </a:p>
          <a:p>
            <a:pPr lvl="1"/>
            <a:r>
              <a:rPr lang="nl-BE" dirty="0">
                <a:sym typeface="Wingdings" pitchFamily="2" charset="2"/>
              </a:rPr>
              <a:t>Geef een instantie van:</a:t>
            </a:r>
          </a:p>
          <a:p>
            <a:pPr lvl="2"/>
            <a:r>
              <a:rPr lang="nl-BE" dirty="0">
                <a:sym typeface="Wingdings" pitchFamily="2" charset="2"/>
              </a:rPr>
              <a:t>Int</a:t>
            </a:r>
          </a:p>
          <a:p>
            <a:pPr lvl="2"/>
            <a:r>
              <a:rPr lang="nl-BE" dirty="0">
                <a:sym typeface="Wingdings" pitchFamily="2" charset="2"/>
              </a:rPr>
              <a:t>Double</a:t>
            </a:r>
          </a:p>
          <a:p>
            <a:pPr lvl="2"/>
            <a:r>
              <a:rPr lang="nl-BE" dirty="0">
                <a:sym typeface="Wingdings" pitchFamily="2" charset="2"/>
              </a:rPr>
              <a:t>String</a:t>
            </a:r>
          </a:p>
          <a:p>
            <a:pPr lvl="2"/>
            <a:r>
              <a:rPr lang="nl-BE" dirty="0">
                <a:sym typeface="Wingdings" pitchFamily="2" charset="2"/>
              </a:rPr>
              <a:t>Etc.</a:t>
            </a:r>
          </a:p>
          <a:p>
            <a:pPr lvl="2"/>
            <a:endParaRPr lang="nl-BE" dirty="0">
              <a:sym typeface="Wingdings" pitchFamily="2" charset="2"/>
            </a:endParaRPr>
          </a:p>
          <a:p>
            <a:pPr lvl="2"/>
            <a:endParaRPr lang="nl-BE" dirty="0">
              <a:sym typeface="Wingdings" pitchFamily="2" charset="2"/>
            </a:endParaRPr>
          </a:p>
          <a:p>
            <a:pPr lvl="2"/>
            <a:endParaRPr lang="nl-BE" dirty="0">
              <a:sym typeface="Wingdings" pitchFamily="2" charset="2"/>
            </a:endParaRPr>
          </a:p>
          <a:p>
            <a:r>
              <a:rPr lang="nl-BE" dirty="0">
                <a:sym typeface="Wingdings" pitchFamily="2" charset="2"/>
              </a:rPr>
              <a:t>En rara. We hebben reeds met 1 klasse gewerkt namelijk </a:t>
            </a:r>
            <a:r>
              <a:rPr lang="nl-BE" b="1" dirty="0">
                <a:sym typeface="Wingdings" pitchFamily="2" charset="2"/>
              </a:rPr>
              <a:t>Random</a:t>
            </a:r>
          </a:p>
          <a:p>
            <a:endParaRPr lang="nl-BE" b="1" dirty="0">
              <a:sym typeface="Wingdings" pitchFamily="2" charset="2"/>
            </a:endParaRPr>
          </a:p>
          <a:p>
            <a:pPr marL="477837" lvl="1" indent="0">
              <a:buNone/>
            </a:pPr>
            <a:endParaRPr lang="nl-B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19</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1450473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IE" dirty="0" err="1"/>
              <a:t>Abstractie</a:t>
            </a:r>
            <a:r>
              <a:rPr lang="en-IE" dirty="0"/>
              <a:t> van </a:t>
            </a:r>
            <a:r>
              <a:rPr lang="en-IE" dirty="0" err="1"/>
              <a:t>programmeren</a:t>
            </a:r>
            <a:endParaRPr lang="en-IE" dirty="0"/>
          </a:p>
        </p:txBody>
      </p:sp>
      <p:sp>
        <p:nvSpPr>
          <p:cNvPr id="3" name="Tijdelijke aanduiding voor inhoud 2"/>
          <p:cNvSpPr>
            <a:spLocks noGrp="1"/>
          </p:cNvSpPr>
          <p:nvPr>
            <p:ph idx="1"/>
          </p:nvPr>
        </p:nvSpPr>
        <p:spPr/>
        <p:txBody>
          <a:bodyPr/>
          <a:lstStyle/>
          <a:p>
            <a:r>
              <a:rPr lang="en-IE" dirty="0"/>
              <a:t>We </a:t>
            </a:r>
            <a:r>
              <a:rPr lang="en-IE" dirty="0" err="1"/>
              <a:t>gaan</a:t>
            </a:r>
            <a:r>
              <a:rPr lang="en-IE" dirty="0"/>
              <a:t> steeds </a:t>
            </a:r>
            <a:r>
              <a:rPr lang="en-IE" dirty="0" err="1"/>
              <a:t>hoger</a:t>
            </a:r>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
        <p:nvSpPr>
          <p:cNvPr id="6" name="Rechthoek 5"/>
          <p:cNvSpPr/>
          <p:nvPr/>
        </p:nvSpPr>
        <p:spPr bwMode="auto">
          <a:xfrm>
            <a:off x="1847737" y="6148553"/>
            <a:ext cx="2902939" cy="336331"/>
          </a:xfrm>
          <a:prstGeom prst="rect">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1.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Variabelen</a:t>
            </a:r>
            <a:endParaRPr kumimoji="0" lang="en-IE" sz="1800" b="0" i="0" u="none" strike="noStrike" kern="1200" cap="none" spc="0" normalizeH="0" baseline="0" noProof="0" dirty="0">
              <a:ln>
                <a:noFill/>
              </a:ln>
              <a:solidFill>
                <a:prstClr val="black"/>
              </a:solidFill>
              <a:effectLst/>
              <a:uLnTx/>
              <a:uFillTx/>
              <a:latin typeface="Arial" charset="0"/>
              <a:ea typeface="+mn-ea"/>
              <a:cs typeface="Arial" charset="0"/>
            </a:endParaRPr>
          </a:p>
        </p:txBody>
      </p:sp>
      <p:pic>
        <p:nvPicPr>
          <p:cNvPr id="96259" name="Picture 3"/>
          <p:cNvPicPr>
            <a:picLocks noChangeAspect="1" noChangeArrowheads="1"/>
          </p:cNvPicPr>
          <p:nvPr/>
        </p:nvPicPr>
        <p:blipFill>
          <a:blip r:embed="rId2" cstate="print"/>
          <a:srcRect/>
          <a:stretch>
            <a:fillRect/>
          </a:stretch>
        </p:blipFill>
        <p:spPr bwMode="auto">
          <a:xfrm>
            <a:off x="4791075" y="1700213"/>
            <a:ext cx="3795877" cy="5028844"/>
          </a:xfrm>
          <a:prstGeom prst="rect">
            <a:avLst/>
          </a:prstGeom>
          <a:noFill/>
          <a:ln w="9525">
            <a:noFill/>
            <a:miter lim="800000"/>
            <a:headEnd/>
            <a:tailEnd/>
          </a:ln>
        </p:spPr>
      </p:pic>
      <p:sp>
        <p:nvSpPr>
          <p:cNvPr id="8" name="Rechthoek 7"/>
          <p:cNvSpPr/>
          <p:nvPr/>
        </p:nvSpPr>
        <p:spPr bwMode="auto">
          <a:xfrm>
            <a:off x="1872288" y="5344511"/>
            <a:ext cx="2862622" cy="646387"/>
          </a:xfrm>
          <a:prstGeom prst="rect">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2. Statements en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blokken</a:t>
            </a:r>
            <a:endParaRPr kumimoji="0" lang="en-IE" sz="1800" b="0" i="0" u="none" strike="noStrike" kern="1200" cap="none" spc="0" normalizeH="0" baseline="0" noProof="0" dirty="0">
              <a:ln>
                <a:noFill/>
              </a:ln>
              <a:solidFill>
                <a:prstClr val="black"/>
              </a:solidFill>
              <a:effectLst/>
              <a:uLnTx/>
              <a:uFillTx/>
              <a:latin typeface="Arial" charset="0"/>
              <a:ea typeface="+mn-ea"/>
              <a:cs typeface="Arial" charset="0"/>
            </a:endParaRPr>
          </a:p>
        </p:txBody>
      </p:sp>
      <p:sp>
        <p:nvSpPr>
          <p:cNvPr id="9" name="Rechthoek 8"/>
          <p:cNvSpPr/>
          <p:nvPr/>
        </p:nvSpPr>
        <p:spPr bwMode="auto">
          <a:xfrm>
            <a:off x="1853355" y="4666593"/>
            <a:ext cx="2886812" cy="430925"/>
          </a:xfrm>
          <a:prstGeom prst="rect">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3.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Methoden</a:t>
            </a:r>
            <a:endParaRPr kumimoji="0" lang="en-IE" sz="1800" b="0" i="0" u="none" strike="noStrike" kern="1200" cap="none" spc="0" normalizeH="0" baseline="0" noProof="0" dirty="0">
              <a:ln>
                <a:noFill/>
              </a:ln>
              <a:solidFill>
                <a:prstClr val="black"/>
              </a:solidFill>
              <a:effectLst/>
              <a:uLnTx/>
              <a:uFillTx/>
              <a:latin typeface="Arial" charset="0"/>
              <a:ea typeface="+mn-ea"/>
              <a:cs typeface="Arial" charset="0"/>
            </a:endParaRPr>
          </a:p>
        </p:txBody>
      </p:sp>
      <p:sp>
        <p:nvSpPr>
          <p:cNvPr id="10" name="Rechthoek 9"/>
          <p:cNvSpPr/>
          <p:nvPr/>
        </p:nvSpPr>
        <p:spPr bwMode="auto">
          <a:xfrm>
            <a:off x="1828800" y="3999186"/>
            <a:ext cx="2927131" cy="430925"/>
          </a:xfrm>
          <a:prstGeom prst="rect">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4.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Objecten</a:t>
            </a: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 en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klassen</a:t>
            </a:r>
            <a:endParaRPr kumimoji="0" lang="en-IE" sz="1800" b="0" i="0" u="none" strike="noStrike" kern="1200" cap="none" spc="0" normalizeH="0" baseline="0" noProof="0" dirty="0">
              <a:ln>
                <a:noFill/>
              </a:ln>
              <a:solidFill>
                <a:prstClr val="black"/>
              </a:solidFill>
              <a:effectLst/>
              <a:uLnTx/>
              <a:uFillTx/>
              <a:latin typeface="Arial" charset="0"/>
              <a:ea typeface="+mn-ea"/>
              <a:cs typeface="Arial" charset="0"/>
            </a:endParaRPr>
          </a:p>
        </p:txBody>
      </p:sp>
    </p:spTree>
    <p:extLst>
      <p:ext uri="{BB962C8B-B14F-4D97-AF65-F5344CB8AC3E}">
        <p14:creationId xmlns:p14="http://schemas.microsoft.com/office/powerpoint/2010/main" val="2841222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6DC7B80-1D22-40AF-A139-838668B5EFCB}"/>
              </a:ext>
            </a:extLst>
          </p:cNvPr>
          <p:cNvSpPr>
            <a:spLocks noGrp="1"/>
          </p:cNvSpPr>
          <p:nvPr>
            <p:ph type="title"/>
          </p:nvPr>
        </p:nvSpPr>
        <p:spPr/>
        <p:txBody>
          <a:bodyPr/>
          <a:lstStyle/>
          <a:p>
            <a:r>
              <a:rPr lang="nl-BE" dirty="0"/>
              <a:t>Welke klassen en objecten zie je?</a:t>
            </a:r>
          </a:p>
        </p:txBody>
      </p:sp>
      <p:sp>
        <p:nvSpPr>
          <p:cNvPr id="3" name="Tijdelijke aanduiding voor inhoud 2">
            <a:extLst>
              <a:ext uri="{FF2B5EF4-FFF2-40B4-BE49-F238E27FC236}">
                <a16:creationId xmlns:a16="http://schemas.microsoft.com/office/drawing/2014/main" id="{73C03C01-CA0B-4C56-942D-269A2976A92B}"/>
              </a:ext>
            </a:extLst>
          </p:cNvPr>
          <p:cNvSpPr>
            <a:spLocks noGrp="1"/>
          </p:cNvSpPr>
          <p:nvPr>
            <p:ph idx="1"/>
          </p:nvPr>
        </p:nvSpPr>
        <p:spPr/>
        <p:txBody>
          <a:bodyPr/>
          <a:lstStyle/>
          <a:p>
            <a:endParaRPr lang="nl-BE"/>
          </a:p>
        </p:txBody>
      </p:sp>
      <p:sp>
        <p:nvSpPr>
          <p:cNvPr id="4" name="Tijdelijke aanduiding voor dianummer 3">
            <a:extLst>
              <a:ext uri="{FF2B5EF4-FFF2-40B4-BE49-F238E27FC236}">
                <a16:creationId xmlns:a16="http://schemas.microsoft.com/office/drawing/2014/main" id="{71D2461D-3981-4738-926F-C226FAC58F2F}"/>
              </a:ext>
            </a:extLst>
          </p:cNvPr>
          <p:cNvSpPr>
            <a:spLocks noGrp="1"/>
          </p:cNvSpPr>
          <p:nvPr>
            <p:ph type="sldNum" sz="quarter" idx="12"/>
          </p:nvPr>
        </p:nvSpPr>
        <p:spPr/>
        <p:txBody>
          <a:bodyPr/>
          <a:lstStyle/>
          <a:p>
            <a:pPr>
              <a:defRPr/>
            </a:pPr>
            <a:r>
              <a:rPr lang="nl-NL"/>
              <a:t>© ap| </a:t>
            </a:r>
            <a:fld id="{8A00CA90-1673-4C5D-B289-DA0BFE9501DF}" type="slidenum">
              <a:rPr lang="nl-NL" smtClean="0"/>
              <a:pPr>
                <a:defRPr/>
              </a:pPr>
              <a:t>20</a:t>
            </a:fld>
            <a:endParaRPr lang="nl-NL" dirty="0"/>
          </a:p>
        </p:txBody>
      </p:sp>
      <p:pic>
        <p:nvPicPr>
          <p:cNvPr id="2050" name="Picture 2" descr="Image result for soccer stadium">
            <a:extLst>
              <a:ext uri="{FF2B5EF4-FFF2-40B4-BE49-F238E27FC236}">
                <a16:creationId xmlns:a16="http://schemas.microsoft.com/office/drawing/2014/main" id="{4542D3D2-76F6-46F9-B779-B5F1F573D4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2491" y="1426728"/>
            <a:ext cx="9047018" cy="5914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30197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6529D7-2967-4734-BF2B-C93FDBA57ECB}"/>
              </a:ext>
            </a:extLst>
          </p:cNvPr>
          <p:cNvSpPr>
            <a:spLocks noGrp="1"/>
          </p:cNvSpPr>
          <p:nvPr>
            <p:ph type="title"/>
          </p:nvPr>
        </p:nvSpPr>
        <p:spPr/>
        <p:txBody>
          <a:bodyPr/>
          <a:lstStyle/>
          <a:p>
            <a:r>
              <a:rPr lang="nl-BE" dirty="0"/>
              <a:t>Doel van dit vak:</a:t>
            </a:r>
          </a:p>
        </p:txBody>
      </p:sp>
      <p:sp>
        <p:nvSpPr>
          <p:cNvPr id="3" name="Tijdelijke aanduiding voor inhoud 2">
            <a:extLst>
              <a:ext uri="{FF2B5EF4-FFF2-40B4-BE49-F238E27FC236}">
                <a16:creationId xmlns:a16="http://schemas.microsoft.com/office/drawing/2014/main" id="{18DB92D0-698D-49AE-A1DB-3B7BC6D381C3}"/>
              </a:ext>
            </a:extLst>
          </p:cNvPr>
          <p:cNvSpPr>
            <a:spLocks noGrp="1"/>
          </p:cNvSpPr>
          <p:nvPr>
            <p:ph idx="1"/>
          </p:nvPr>
        </p:nvSpPr>
        <p:spPr/>
        <p:txBody>
          <a:bodyPr/>
          <a:lstStyle/>
          <a:p>
            <a:endParaRPr lang="nl-BE"/>
          </a:p>
        </p:txBody>
      </p:sp>
      <p:sp>
        <p:nvSpPr>
          <p:cNvPr id="4" name="Tijdelijke aanduiding voor dianummer 3">
            <a:extLst>
              <a:ext uri="{FF2B5EF4-FFF2-40B4-BE49-F238E27FC236}">
                <a16:creationId xmlns:a16="http://schemas.microsoft.com/office/drawing/2014/main" id="{303B143F-176D-4E06-9E4A-643851BFE8EC}"/>
              </a:ext>
            </a:extLst>
          </p:cNvPr>
          <p:cNvSpPr>
            <a:spLocks noGrp="1"/>
          </p:cNvSpPr>
          <p:nvPr>
            <p:ph type="sldNum" sz="quarter" idx="12"/>
          </p:nvPr>
        </p:nvSpPr>
        <p:spPr/>
        <p:txBody>
          <a:bodyPr/>
          <a:lstStyle/>
          <a:p>
            <a:pPr>
              <a:defRPr/>
            </a:pPr>
            <a:r>
              <a:rPr lang="nl-NL"/>
              <a:t>© ap| </a:t>
            </a:r>
            <a:fld id="{8A00CA90-1673-4C5D-B289-DA0BFE9501DF}" type="slidenum">
              <a:rPr lang="nl-NL" smtClean="0"/>
              <a:pPr>
                <a:defRPr/>
              </a:pPr>
              <a:t>21</a:t>
            </a:fld>
            <a:endParaRPr lang="nl-NL" dirty="0"/>
          </a:p>
        </p:txBody>
      </p:sp>
      <p:pic>
        <p:nvPicPr>
          <p:cNvPr id="1026" name="Picture 2" descr="Image result for oop spot the classes">
            <a:extLst>
              <a:ext uri="{FF2B5EF4-FFF2-40B4-BE49-F238E27FC236}">
                <a16:creationId xmlns:a16="http://schemas.microsoft.com/office/drawing/2014/main" id="{21F3AECE-FBD9-473C-874D-294E7B3CB0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3250" y="1492250"/>
            <a:ext cx="9048750" cy="52292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hess game">
            <a:extLst>
              <a:ext uri="{FF2B5EF4-FFF2-40B4-BE49-F238E27FC236}">
                <a16:creationId xmlns:a16="http://schemas.microsoft.com/office/drawing/2014/main" id="{E70A9679-8A14-4CA1-BDA9-0BEA46A19D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976" y="1328738"/>
            <a:ext cx="3381375" cy="2562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8201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britishnoveltyteapot.com/img/novelty%20teapot%20entry%20best%20a.jpg"/>
          <p:cNvPicPr>
            <a:picLocks noChangeAspect="1" noChangeArrowheads="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524001" y="-159489"/>
            <a:ext cx="9144000" cy="7017489"/>
          </a:xfrm>
          <a:prstGeom prst="rect">
            <a:avLst/>
          </a:prstGeom>
          <a:noFill/>
          <a:extLst>
            <a:ext uri="{909E8E84-426E-40DD-AFC4-6F175D3DCCD1}">
              <a14:hiddenFill xmlns:a14="http://schemas.microsoft.com/office/drawing/2010/main">
                <a:solidFill>
                  <a:srgbClr val="FFFFFF"/>
                </a:solidFill>
              </a14:hiddenFill>
            </a:ext>
          </a:extLst>
        </p:spPr>
      </p:pic>
      <p:sp>
        <p:nvSpPr>
          <p:cNvPr id="2" name="Rechthoek 1"/>
          <p:cNvSpPr/>
          <p:nvPr/>
        </p:nvSpPr>
        <p:spPr bwMode="auto">
          <a:xfrm>
            <a:off x="4245935" y="1307806"/>
            <a:ext cx="3965944" cy="505046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nl-BE" sz="1800" b="0" i="0" u="none" strike="noStrike" kern="1200" cap="none" spc="0" normalizeH="0" baseline="0" noProof="0">
              <a:ln>
                <a:noFill/>
              </a:ln>
              <a:solidFill>
                <a:prstClr val="black"/>
              </a:solidFill>
              <a:effectLst/>
              <a:uLnTx/>
              <a:uFillTx/>
              <a:latin typeface="Arial" charset="0"/>
              <a:ea typeface="+mn-ea"/>
              <a:cs typeface="Arial" charset="0"/>
            </a:endParaRPr>
          </a:p>
        </p:txBody>
      </p:sp>
      <p:sp>
        <p:nvSpPr>
          <p:cNvPr id="86018" name="Titel 1"/>
          <p:cNvSpPr>
            <a:spLocks noGrp="1"/>
          </p:cNvSpPr>
          <p:nvPr>
            <p:ph type="title"/>
          </p:nvPr>
        </p:nvSpPr>
        <p:spPr/>
        <p:txBody>
          <a:bodyPr/>
          <a:lstStyle/>
          <a:p>
            <a:endParaRPr lang="en-IE" dirty="0"/>
          </a:p>
        </p:txBody>
      </p:sp>
      <p:sp>
        <p:nvSpPr>
          <p:cNvPr id="86019" name="Tijdelijke aanduiding voor inhoud 2"/>
          <p:cNvSpPr>
            <a:spLocks noGrp="1"/>
          </p:cNvSpPr>
          <p:nvPr>
            <p:ph idx="1"/>
          </p:nvPr>
        </p:nvSpPr>
        <p:spPr>
          <a:xfrm>
            <a:off x="2182516" y="1328738"/>
            <a:ext cx="8212137" cy="4902200"/>
          </a:xfrm>
        </p:spPr>
        <p:txBody>
          <a:bodyPr/>
          <a:lstStyle/>
          <a:p>
            <a:pPr algn="ctr">
              <a:buFont typeface="Times" pitchFamily="18" charset="0"/>
              <a:buNone/>
            </a:pPr>
            <a:r>
              <a:rPr lang="en-IE" sz="5400" dirty="0">
                <a:solidFill>
                  <a:srgbClr val="000000"/>
                </a:solidFill>
                <a:effectLst>
                  <a:outerShdw blurRad="38100" dist="38100" dir="2700000" algn="tl">
                    <a:srgbClr val="000000">
                      <a:alpha val="43137"/>
                    </a:srgbClr>
                  </a:outerShdw>
                </a:effectLst>
              </a:rPr>
              <a:t>“An </a:t>
            </a:r>
            <a:r>
              <a:rPr lang="en-IE" sz="5400" b="1" dirty="0">
                <a:solidFill>
                  <a:srgbClr val="000000"/>
                </a:solidFill>
                <a:effectLst>
                  <a:outerShdw blurRad="38100" dist="38100" dir="2700000" algn="tl">
                    <a:srgbClr val="000000">
                      <a:alpha val="43137"/>
                    </a:srgbClr>
                  </a:outerShdw>
                </a:effectLst>
              </a:rPr>
              <a:t>object </a:t>
            </a:r>
          </a:p>
          <a:p>
            <a:pPr algn="ctr">
              <a:buFont typeface="Times" pitchFamily="18" charset="0"/>
              <a:buNone/>
            </a:pPr>
            <a:r>
              <a:rPr lang="en-IE" sz="5400" dirty="0">
                <a:solidFill>
                  <a:srgbClr val="000000"/>
                </a:solidFill>
                <a:effectLst>
                  <a:outerShdw blurRad="38100" dist="38100" dir="2700000" algn="tl">
                    <a:srgbClr val="000000">
                      <a:alpha val="43137"/>
                    </a:srgbClr>
                  </a:outerShdw>
                </a:effectLst>
              </a:rPr>
              <a:t>is an </a:t>
            </a:r>
          </a:p>
          <a:p>
            <a:pPr algn="ctr">
              <a:buFont typeface="Times" pitchFamily="18" charset="0"/>
              <a:buNone/>
            </a:pPr>
            <a:r>
              <a:rPr lang="en-IE" sz="5400" b="1" dirty="0">
                <a:solidFill>
                  <a:srgbClr val="000000"/>
                </a:solidFill>
                <a:effectLst>
                  <a:outerShdw blurRad="38100" dist="38100" dir="2700000" algn="tl">
                    <a:srgbClr val="000000">
                      <a:alpha val="43137"/>
                    </a:srgbClr>
                  </a:outerShdw>
                </a:effectLst>
              </a:rPr>
              <a:t>instance </a:t>
            </a:r>
          </a:p>
          <a:p>
            <a:pPr algn="ctr">
              <a:buFont typeface="Times" pitchFamily="18" charset="0"/>
              <a:buNone/>
            </a:pPr>
            <a:r>
              <a:rPr lang="en-IE" sz="5400" dirty="0">
                <a:solidFill>
                  <a:srgbClr val="000000"/>
                </a:solidFill>
                <a:effectLst>
                  <a:outerShdw blurRad="38100" dist="38100" dir="2700000" algn="tl">
                    <a:srgbClr val="000000">
                      <a:alpha val="43137"/>
                    </a:srgbClr>
                  </a:outerShdw>
                </a:effectLst>
              </a:rPr>
              <a:t>of a </a:t>
            </a:r>
          </a:p>
          <a:p>
            <a:pPr algn="ctr">
              <a:buFont typeface="Times" pitchFamily="18" charset="0"/>
              <a:buNone/>
            </a:pPr>
            <a:r>
              <a:rPr lang="en-IE" sz="5400" b="1" dirty="0">
                <a:solidFill>
                  <a:srgbClr val="000000"/>
                </a:solidFill>
                <a:effectLst>
                  <a:outerShdw blurRad="38100" dist="38100" dir="2700000" algn="tl">
                    <a:srgbClr val="000000">
                      <a:alpha val="43137"/>
                    </a:srgbClr>
                  </a:outerShdw>
                </a:effectLst>
              </a:rPr>
              <a:t>class</a:t>
            </a:r>
            <a:r>
              <a:rPr lang="en-IE" sz="5400" dirty="0">
                <a:solidFill>
                  <a:srgbClr val="000000"/>
                </a:solidFill>
                <a:effectLst>
                  <a:outerShdw blurRad="38100" dist="38100" dir="2700000" algn="tl">
                    <a:srgbClr val="000000">
                      <a:alpha val="43137"/>
                    </a:srgbClr>
                  </a:outerShdw>
                </a:effectLst>
              </a:rPr>
              <a:t>”</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DBDDE867-471E-4E61-B700-D4BCF2C1C2AA}"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22</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21843729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el 1"/>
          <p:cNvSpPr>
            <a:spLocks noGrp="1"/>
          </p:cNvSpPr>
          <p:nvPr>
            <p:ph type="title"/>
          </p:nvPr>
        </p:nvSpPr>
        <p:spPr/>
        <p:txBody>
          <a:bodyPr/>
          <a:lstStyle/>
          <a:p>
            <a:r>
              <a:rPr lang="en-IE" dirty="0"/>
              <a:t>OOP</a:t>
            </a:r>
          </a:p>
        </p:txBody>
      </p:sp>
      <p:sp>
        <p:nvSpPr>
          <p:cNvPr id="24579" name="Tijdelijke aanduiding voor inhoud 2"/>
          <p:cNvSpPr>
            <a:spLocks noGrp="1"/>
          </p:cNvSpPr>
          <p:nvPr>
            <p:ph idx="1"/>
          </p:nvPr>
        </p:nvSpPr>
        <p:spPr/>
        <p:txBody>
          <a:bodyPr/>
          <a:lstStyle/>
          <a:p>
            <a:r>
              <a:rPr lang="en-IE" b="1" i="1" u="sng" dirty="0"/>
              <a:t>O</a:t>
            </a:r>
            <a:r>
              <a:rPr lang="en-IE" dirty="0"/>
              <a:t>bject-</a:t>
            </a:r>
            <a:r>
              <a:rPr lang="en-IE" b="1" u="sng" dirty="0"/>
              <a:t>O</a:t>
            </a:r>
            <a:r>
              <a:rPr lang="en-IE" dirty="0"/>
              <a:t>riented </a:t>
            </a:r>
            <a:r>
              <a:rPr lang="en-IE" b="1" i="1" u="sng" dirty="0"/>
              <a:t>P</a:t>
            </a:r>
            <a:r>
              <a:rPr lang="en-IE" dirty="0"/>
              <a:t>rogramming</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3B94B42E-F6DA-43F8-9374-9899897ECBF2}"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pic>
        <p:nvPicPr>
          <p:cNvPr id="8194" name="Picture 2" descr="http://www.ibs.ro/~bela/Teachings/OOP/oop.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4427" y="1884557"/>
            <a:ext cx="7665975" cy="39863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9235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el 1"/>
          <p:cNvSpPr>
            <a:spLocks noGrp="1"/>
          </p:cNvSpPr>
          <p:nvPr>
            <p:ph type="title"/>
          </p:nvPr>
        </p:nvSpPr>
        <p:spPr/>
        <p:txBody>
          <a:bodyPr/>
          <a:lstStyle/>
          <a:p>
            <a:r>
              <a:rPr lang="en-IE"/>
              <a:t>OOP: Basisgedachte</a:t>
            </a:r>
          </a:p>
        </p:txBody>
      </p:sp>
      <p:sp>
        <p:nvSpPr>
          <p:cNvPr id="54275" name="Tijdelijke aanduiding voor inhoud 2"/>
          <p:cNvSpPr>
            <a:spLocks noGrp="1"/>
          </p:cNvSpPr>
          <p:nvPr>
            <p:ph idx="1"/>
          </p:nvPr>
        </p:nvSpPr>
        <p:spPr/>
        <p:txBody>
          <a:bodyPr>
            <a:normAutofit fontScale="92500" lnSpcReduction="20000"/>
          </a:bodyPr>
          <a:lstStyle/>
          <a:p>
            <a:endParaRPr lang="en-IE" dirty="0"/>
          </a:p>
          <a:p>
            <a:endParaRPr lang="en-IE" dirty="0"/>
          </a:p>
          <a:p>
            <a:endParaRPr lang="en-IE" dirty="0"/>
          </a:p>
          <a:p>
            <a:r>
              <a:rPr lang="en-IE" dirty="0" err="1"/>
              <a:t>Oorsprong</a:t>
            </a:r>
            <a:r>
              <a:rPr lang="en-IE" dirty="0"/>
              <a:t> van OOP:</a:t>
            </a:r>
          </a:p>
          <a:p>
            <a:endParaRPr lang="en-IE" dirty="0"/>
          </a:p>
          <a:p>
            <a:pPr marL="819150" lvl="1" indent="-342900">
              <a:buFont typeface="Arial" charset="0"/>
              <a:buAutoNum type="arabicPeriod"/>
            </a:pPr>
            <a:r>
              <a:rPr lang="en-IE" dirty="0" err="1"/>
              <a:t>Ontwerpen</a:t>
            </a:r>
            <a:r>
              <a:rPr lang="en-IE" dirty="0"/>
              <a:t> van software </a:t>
            </a:r>
            <a:r>
              <a:rPr lang="en-IE" dirty="0" err="1"/>
              <a:t>gebeurt</a:t>
            </a:r>
            <a:r>
              <a:rPr lang="en-IE" dirty="0"/>
              <a:t> </a:t>
            </a:r>
            <a:r>
              <a:rPr lang="en-IE" dirty="0" err="1"/>
              <a:t>nog</a:t>
            </a:r>
            <a:r>
              <a:rPr lang="en-IE" dirty="0"/>
              <a:t> steeds door </a:t>
            </a:r>
            <a:r>
              <a:rPr lang="en-IE" dirty="0" err="1"/>
              <a:t>mensen</a:t>
            </a:r>
            <a:endParaRPr lang="en-IE" dirty="0"/>
          </a:p>
          <a:p>
            <a:pPr marL="819150" lvl="1" indent="-342900">
              <a:buFont typeface="Arial" charset="0"/>
              <a:buAutoNum type="arabicPeriod"/>
            </a:pPr>
            <a:r>
              <a:rPr lang="en-IE" dirty="0" err="1"/>
              <a:t>Deze</a:t>
            </a:r>
            <a:r>
              <a:rPr lang="en-IE" dirty="0"/>
              <a:t> </a:t>
            </a:r>
            <a:r>
              <a:rPr lang="en-IE" dirty="0" err="1"/>
              <a:t>mensen</a:t>
            </a:r>
            <a:r>
              <a:rPr lang="en-IE" dirty="0"/>
              <a:t> </a:t>
            </a:r>
            <a:r>
              <a:rPr lang="en-IE" dirty="0" err="1"/>
              <a:t>proberen</a:t>
            </a:r>
            <a:r>
              <a:rPr lang="en-IE" dirty="0"/>
              <a:t> </a:t>
            </a:r>
            <a:r>
              <a:rPr lang="en-IE" dirty="0" err="1"/>
              <a:t>een</a:t>
            </a:r>
            <a:r>
              <a:rPr lang="en-IE" dirty="0"/>
              <a:t> </a:t>
            </a:r>
            <a:r>
              <a:rPr lang="en-IE" dirty="0" err="1"/>
              <a:t>stukje</a:t>
            </a:r>
            <a:r>
              <a:rPr lang="en-IE" dirty="0"/>
              <a:t> van de </a:t>
            </a:r>
            <a:r>
              <a:rPr lang="en-IE" dirty="0" err="1"/>
              <a:t>realiteit</a:t>
            </a:r>
            <a:r>
              <a:rPr lang="en-IE" dirty="0"/>
              <a:t> </a:t>
            </a:r>
            <a:r>
              <a:rPr lang="en-IE" dirty="0" err="1"/>
              <a:t>te</a:t>
            </a:r>
            <a:r>
              <a:rPr lang="en-IE" dirty="0"/>
              <a:t> </a:t>
            </a:r>
            <a:r>
              <a:rPr lang="en-IE" dirty="0" err="1"/>
              <a:t>modelleren</a:t>
            </a:r>
            <a:r>
              <a:rPr lang="en-IE" dirty="0"/>
              <a:t>, </a:t>
            </a:r>
            <a:r>
              <a:rPr lang="en-IE" dirty="0" err="1"/>
              <a:t>zodannig</a:t>
            </a:r>
            <a:r>
              <a:rPr lang="en-IE" dirty="0"/>
              <a:t> </a:t>
            </a:r>
            <a:r>
              <a:rPr lang="en-IE" dirty="0" err="1"/>
              <a:t>dat</a:t>
            </a:r>
            <a:r>
              <a:rPr lang="en-IE" dirty="0"/>
              <a:t> het model in de </a:t>
            </a:r>
            <a:r>
              <a:rPr lang="en-IE" dirty="0" err="1"/>
              <a:t>vorm</a:t>
            </a:r>
            <a:r>
              <a:rPr lang="en-IE" dirty="0"/>
              <a:t> van </a:t>
            </a:r>
            <a:r>
              <a:rPr lang="en-IE" dirty="0" err="1"/>
              <a:t>een</a:t>
            </a:r>
            <a:r>
              <a:rPr lang="en-IE" dirty="0"/>
              <a:t> </a:t>
            </a:r>
            <a:r>
              <a:rPr lang="en-IE" dirty="0" err="1"/>
              <a:t>werkend</a:t>
            </a:r>
            <a:r>
              <a:rPr lang="en-IE" dirty="0"/>
              <a:t> </a:t>
            </a:r>
            <a:r>
              <a:rPr lang="en-IE" dirty="0" err="1"/>
              <a:t>programma</a:t>
            </a:r>
            <a:r>
              <a:rPr lang="en-IE" dirty="0"/>
              <a:t> </a:t>
            </a:r>
            <a:r>
              <a:rPr lang="en-IE" dirty="0" err="1"/>
              <a:t>kan</a:t>
            </a:r>
            <a:r>
              <a:rPr lang="en-IE" dirty="0"/>
              <a:t> </a:t>
            </a:r>
            <a:r>
              <a:rPr lang="en-IE" dirty="0" err="1"/>
              <a:t>worden</a:t>
            </a:r>
            <a:r>
              <a:rPr lang="en-IE" dirty="0"/>
              <a:t> </a:t>
            </a:r>
            <a:r>
              <a:rPr lang="en-IE" dirty="0" err="1"/>
              <a:t>gegoten</a:t>
            </a:r>
            <a:r>
              <a:rPr lang="en-IE" dirty="0"/>
              <a:t>.</a:t>
            </a:r>
          </a:p>
          <a:p>
            <a:pPr marL="819150" lvl="1" indent="-342900">
              <a:buFont typeface="Arial" charset="0"/>
              <a:buAutoNum type="arabicPeriod"/>
            </a:pPr>
            <a:endParaRPr lang="en-IE" dirty="0"/>
          </a:p>
          <a:p>
            <a:pPr marL="819150" lvl="1" indent="-342900">
              <a:buFont typeface="Arial" charset="0"/>
              <a:buAutoNum type="arabicPeriod"/>
            </a:pPr>
            <a:endParaRPr lang="en-IE" dirty="0"/>
          </a:p>
          <a:p>
            <a:pPr marL="384175" indent="-342900">
              <a:buFont typeface="Times" charset="0"/>
              <a:buChar char="•"/>
              <a:defRPr/>
            </a:pPr>
            <a:r>
              <a:rPr lang="en-IE" dirty="0" err="1"/>
              <a:t>Kracht</a:t>
            </a:r>
            <a:r>
              <a:rPr lang="en-IE" dirty="0"/>
              <a:t> van OOP:</a:t>
            </a:r>
          </a:p>
          <a:p>
            <a:pPr marL="820737" lvl="1" indent="-342900">
              <a:buFont typeface="Times" charset="0"/>
              <a:buChar char="•"/>
              <a:defRPr/>
            </a:pPr>
            <a:r>
              <a:rPr lang="en-IE" dirty="0" err="1"/>
              <a:t>Laat</a:t>
            </a:r>
            <a:r>
              <a:rPr lang="en-IE" dirty="0"/>
              <a:t> </a:t>
            </a:r>
            <a:r>
              <a:rPr lang="en-IE" dirty="0" err="1"/>
              <a:t>je</a:t>
            </a:r>
            <a:r>
              <a:rPr lang="en-IE" dirty="0"/>
              <a:t> toe de </a:t>
            </a:r>
            <a:r>
              <a:rPr lang="en-IE" dirty="0" err="1"/>
              <a:t>werkelijkheid</a:t>
            </a:r>
            <a:r>
              <a:rPr lang="en-IE" dirty="0"/>
              <a:t> zo </a:t>
            </a:r>
            <a:r>
              <a:rPr lang="en-IE" dirty="0" err="1"/>
              <a:t>rechtstreeks</a:t>
            </a:r>
            <a:r>
              <a:rPr lang="en-IE" dirty="0"/>
              <a:t> </a:t>
            </a:r>
            <a:r>
              <a:rPr lang="en-IE" dirty="0" err="1"/>
              <a:t>mogelijk</a:t>
            </a:r>
            <a:r>
              <a:rPr lang="en-IE" dirty="0"/>
              <a:t> </a:t>
            </a:r>
            <a:r>
              <a:rPr lang="en-IE" dirty="0" err="1"/>
              <a:t>te</a:t>
            </a:r>
            <a:r>
              <a:rPr lang="en-IE" dirty="0"/>
              <a:t> </a:t>
            </a:r>
            <a:r>
              <a:rPr lang="en-IE" dirty="0" err="1"/>
              <a:t>vertalen</a:t>
            </a:r>
            <a:r>
              <a:rPr lang="en-IE" dirty="0"/>
              <a:t> </a:t>
            </a:r>
            <a:r>
              <a:rPr lang="en-IE" dirty="0" err="1"/>
              <a:t>naar</a:t>
            </a:r>
            <a:r>
              <a:rPr lang="en-IE" dirty="0"/>
              <a:t> </a:t>
            </a:r>
            <a:r>
              <a:rPr lang="en-IE" dirty="0" err="1"/>
              <a:t>een</a:t>
            </a:r>
            <a:r>
              <a:rPr lang="en-IE" dirty="0"/>
              <a:t> </a:t>
            </a:r>
            <a:r>
              <a:rPr lang="en-IE" dirty="0" err="1"/>
              <a:t>softwareontwerp</a:t>
            </a:r>
            <a:r>
              <a:rPr lang="en-IE" dirty="0"/>
              <a:t>.</a:t>
            </a:r>
          </a:p>
          <a:p>
            <a:pPr marL="819150" lvl="1" indent="-342900">
              <a:buFont typeface="Arial" charset="0"/>
              <a:buAutoNum type="arabicPeriod"/>
            </a:pPr>
            <a:endParaRPr lang="en-IE" dirty="0"/>
          </a:p>
          <a:p>
            <a:pPr marL="819150" lvl="1" indent="-342900">
              <a:buFont typeface="Arial" charset="0"/>
              <a:buAutoNum type="arabicPeriod"/>
            </a:pPr>
            <a:endParaRPr lang="en-IE" dirty="0"/>
          </a:p>
          <a:p>
            <a:pPr marL="819150" lvl="1" indent="-342900">
              <a:buFont typeface="Arial" charset="0"/>
              <a:buAutoNum type="arabicPeriod"/>
            </a:pPr>
            <a:endParaRPr lang="en-IE" dirty="0"/>
          </a:p>
          <a:p>
            <a:pPr marL="819150" lvl="1" indent="-342900">
              <a:buFont typeface="Arial" charset="0"/>
              <a:buAutoNum type="arabicPeriod"/>
            </a:pPr>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2A2E256C-36AD-428C-B4E2-C06E030847DB}"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4</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742202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a:p>
        </p:txBody>
      </p:sp>
      <p:sp>
        <p:nvSpPr>
          <p:cNvPr id="3" name="Tijdelijke aanduiding voor inhoud 2"/>
          <p:cNvSpPr>
            <a:spLocks noGrp="1"/>
          </p:cNvSpPr>
          <p:nvPr>
            <p:ph idx="1"/>
          </p:nvPr>
        </p:nvSpPr>
        <p:spPr/>
        <p:txBody>
          <a:bodyPr/>
          <a:lstStyle/>
          <a:p>
            <a:endParaRPr lang="nl-BE"/>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5</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6291" y="-682159"/>
            <a:ext cx="12568291" cy="8951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kstvak 4"/>
          <p:cNvSpPr txBox="1"/>
          <p:nvPr/>
        </p:nvSpPr>
        <p:spPr>
          <a:xfrm>
            <a:off x="1909012" y="192506"/>
            <a:ext cx="8205537" cy="461665"/>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nl-BE" sz="2400" b="0" i="0" u="none" strike="noStrike" kern="1200" cap="none" spc="0" normalizeH="0" baseline="0" noProof="0" dirty="0">
                <a:ln>
                  <a:noFill/>
                </a:ln>
                <a:solidFill>
                  <a:prstClr val="white"/>
                </a:solidFill>
                <a:effectLst/>
                <a:uLnTx/>
                <a:uFillTx/>
                <a:latin typeface="Arial" charset="0"/>
                <a:ea typeface="+mn-ea"/>
                <a:cs typeface="Arial" charset="0"/>
              </a:rPr>
              <a:t>Black-box </a:t>
            </a:r>
            <a:r>
              <a:rPr kumimoji="0" lang="nl-BE" sz="2400" b="0" i="0" u="none" strike="noStrike" kern="1200" cap="none" spc="0" normalizeH="0" baseline="0" noProof="0" dirty="0" err="1">
                <a:ln>
                  <a:noFill/>
                </a:ln>
                <a:solidFill>
                  <a:prstClr val="white"/>
                </a:solidFill>
                <a:effectLst/>
                <a:uLnTx/>
                <a:uFillTx/>
                <a:latin typeface="Arial" charset="0"/>
                <a:ea typeface="+mn-ea"/>
                <a:cs typeface="Arial" charset="0"/>
              </a:rPr>
              <a:t>principle</a:t>
            </a:r>
            <a:r>
              <a:rPr kumimoji="0" lang="nl-BE" sz="1800" b="0" i="0" u="none" strike="noStrike" kern="1200" cap="none" spc="0" normalizeH="0" baseline="0" noProof="0" dirty="0">
                <a:ln>
                  <a:noFill/>
                </a:ln>
                <a:solidFill>
                  <a:prstClr val="black"/>
                </a:solidFill>
                <a:effectLst/>
                <a:uLnTx/>
                <a:uFillTx/>
                <a:latin typeface="Arial" charset="0"/>
                <a:ea typeface="+mn-ea"/>
                <a:cs typeface="Arial" charset="0"/>
              </a:rPr>
              <a:t> </a:t>
            </a:r>
          </a:p>
        </p:txBody>
      </p:sp>
    </p:spTree>
    <p:extLst>
      <p:ext uri="{BB962C8B-B14F-4D97-AF65-F5344CB8AC3E}">
        <p14:creationId xmlns:p14="http://schemas.microsoft.com/office/powerpoint/2010/main" val="1006478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el 1"/>
          <p:cNvSpPr>
            <a:spLocks noGrp="1"/>
          </p:cNvSpPr>
          <p:nvPr>
            <p:ph type="title"/>
          </p:nvPr>
        </p:nvSpPr>
        <p:spPr/>
        <p:txBody>
          <a:bodyPr/>
          <a:lstStyle/>
          <a:p>
            <a:r>
              <a:rPr lang="en-IE" dirty="0"/>
              <a:t>“</a:t>
            </a:r>
            <a:r>
              <a:rPr lang="en-IE" b="1" u="sng" dirty="0"/>
              <a:t>Black Box</a:t>
            </a:r>
            <a:r>
              <a:rPr lang="en-IE" dirty="0"/>
              <a:t>”-</a:t>
            </a:r>
            <a:r>
              <a:rPr lang="en-IE" dirty="0" err="1"/>
              <a:t>principe</a:t>
            </a:r>
            <a:endParaRPr lang="en-IE" dirty="0"/>
          </a:p>
        </p:txBody>
      </p:sp>
      <p:sp>
        <p:nvSpPr>
          <p:cNvPr id="56323" name="Tijdelijke aanduiding voor inhoud 2"/>
          <p:cNvSpPr>
            <a:spLocks noGrp="1"/>
          </p:cNvSpPr>
          <p:nvPr>
            <p:ph idx="1"/>
          </p:nvPr>
        </p:nvSpPr>
        <p:spPr/>
        <p:txBody>
          <a:bodyPr>
            <a:normAutofit lnSpcReduction="10000"/>
          </a:bodyPr>
          <a:lstStyle/>
          <a:p>
            <a:endParaRPr lang="en-IE" dirty="0"/>
          </a:p>
          <a:p>
            <a:r>
              <a:rPr lang="en-IE" dirty="0" err="1"/>
              <a:t>Voorbeeld</a:t>
            </a:r>
            <a:r>
              <a:rPr lang="en-IE" dirty="0"/>
              <a:t> van auto </a:t>
            </a:r>
            <a:r>
              <a:rPr lang="en-IE" dirty="0" err="1"/>
              <a:t>als</a:t>
            </a:r>
            <a:r>
              <a:rPr lang="en-IE" dirty="0"/>
              <a:t> </a:t>
            </a:r>
            <a:r>
              <a:rPr lang="en-IE" dirty="0" err="1"/>
              <a:t>blackbox</a:t>
            </a:r>
            <a:r>
              <a:rPr lang="en-IE" dirty="0"/>
              <a:t>:</a:t>
            </a:r>
          </a:p>
          <a:p>
            <a:pPr lvl="1"/>
            <a:r>
              <a:rPr lang="en-IE" dirty="0"/>
              <a:t>Je start auto met </a:t>
            </a:r>
            <a:r>
              <a:rPr lang="en-IE" dirty="0" err="1"/>
              <a:t>sleutel</a:t>
            </a:r>
            <a:r>
              <a:rPr lang="en-IE" dirty="0"/>
              <a:t>, je </a:t>
            </a:r>
            <a:r>
              <a:rPr lang="en-IE" dirty="0" err="1"/>
              <a:t>hebt</a:t>
            </a:r>
            <a:r>
              <a:rPr lang="en-IE" dirty="0"/>
              <a:t> </a:t>
            </a:r>
            <a:r>
              <a:rPr lang="en-IE" dirty="0" err="1"/>
              <a:t>een</a:t>
            </a:r>
            <a:r>
              <a:rPr lang="en-IE" dirty="0"/>
              <a:t> </a:t>
            </a:r>
            <a:r>
              <a:rPr lang="en-IE" dirty="0" err="1"/>
              <a:t>handvol</a:t>
            </a:r>
            <a:r>
              <a:rPr lang="en-IE" dirty="0"/>
              <a:t> </a:t>
            </a:r>
            <a:r>
              <a:rPr lang="en-IE" dirty="0" err="1"/>
              <a:t>schakelaars</a:t>
            </a:r>
            <a:r>
              <a:rPr lang="en-IE" dirty="0"/>
              <a:t> (</a:t>
            </a:r>
            <a:r>
              <a:rPr lang="en-IE" dirty="0" err="1"/>
              <a:t>pedalen</a:t>
            </a:r>
            <a:r>
              <a:rPr lang="en-IE" dirty="0"/>
              <a:t>, </a:t>
            </a:r>
            <a:r>
              <a:rPr lang="en-IE" dirty="0" err="1"/>
              <a:t>ruitenwisser</a:t>
            </a:r>
            <a:r>
              <a:rPr lang="en-IE" dirty="0"/>
              <a:t>, </a:t>
            </a:r>
            <a:r>
              <a:rPr lang="en-IE" dirty="0" err="1"/>
              <a:t>erc</a:t>
            </a:r>
            <a:r>
              <a:rPr lang="en-IE" dirty="0"/>
              <a:t>), </a:t>
            </a:r>
            <a:r>
              <a:rPr lang="en-IE" dirty="0" err="1"/>
              <a:t>etc</a:t>
            </a:r>
            <a:endParaRPr lang="en-IE" dirty="0"/>
          </a:p>
          <a:p>
            <a:pPr lvl="1"/>
            <a:r>
              <a:rPr lang="en-IE" dirty="0"/>
              <a:t>Je </a:t>
            </a:r>
            <a:r>
              <a:rPr lang="en-IE" dirty="0" err="1"/>
              <a:t>moet</a:t>
            </a:r>
            <a:r>
              <a:rPr lang="en-IE" dirty="0"/>
              <a:t> </a:t>
            </a:r>
            <a:r>
              <a:rPr lang="en-IE" dirty="0" err="1"/>
              <a:t>echter</a:t>
            </a:r>
            <a:r>
              <a:rPr lang="en-IE" dirty="0"/>
              <a:t> </a:t>
            </a:r>
            <a:r>
              <a:rPr lang="en-IE" dirty="0" err="1"/>
              <a:t>niet</a:t>
            </a:r>
            <a:r>
              <a:rPr lang="en-IE" dirty="0"/>
              <a:t> </a:t>
            </a:r>
            <a:r>
              <a:rPr lang="en-IE" dirty="0" err="1"/>
              <a:t>weten</a:t>
            </a:r>
            <a:r>
              <a:rPr lang="en-IE" dirty="0"/>
              <a:t> hoe de auto </a:t>
            </a:r>
            <a:r>
              <a:rPr lang="en-IE" dirty="0" err="1"/>
              <a:t>rijdt</a:t>
            </a:r>
            <a:r>
              <a:rPr lang="en-IE" dirty="0"/>
              <a:t>. </a:t>
            </a:r>
          </a:p>
          <a:p>
            <a:pPr lvl="1"/>
            <a:endParaRPr lang="en-IE" dirty="0"/>
          </a:p>
          <a:p>
            <a:pPr lvl="1"/>
            <a:endParaRPr lang="en-IE" dirty="0"/>
          </a:p>
          <a:p>
            <a:r>
              <a:rPr lang="en-IE" dirty="0"/>
              <a:t>OO: </a:t>
            </a:r>
            <a:r>
              <a:rPr lang="en-IE" dirty="0" err="1"/>
              <a:t>als</a:t>
            </a:r>
            <a:r>
              <a:rPr lang="en-IE" dirty="0"/>
              <a:t> </a:t>
            </a:r>
            <a:r>
              <a:rPr lang="en-IE" dirty="0" err="1"/>
              <a:t>programmeer</a:t>
            </a:r>
            <a:r>
              <a:rPr lang="en-IE" dirty="0"/>
              <a:t> </a:t>
            </a:r>
            <a:r>
              <a:rPr lang="en-IE" dirty="0" err="1"/>
              <a:t>probeer</a:t>
            </a:r>
            <a:r>
              <a:rPr lang="en-IE" dirty="0"/>
              <a:t> je </a:t>
            </a:r>
            <a:r>
              <a:rPr lang="en-IE" dirty="0" err="1"/>
              <a:t>zoveel</a:t>
            </a:r>
            <a:r>
              <a:rPr lang="en-IE" dirty="0"/>
              <a:t> </a:t>
            </a:r>
            <a:r>
              <a:rPr lang="en-IE" dirty="0" err="1"/>
              <a:t>mogelijk</a:t>
            </a:r>
            <a:r>
              <a:rPr lang="en-IE" dirty="0"/>
              <a:t> </a:t>
            </a:r>
            <a:r>
              <a:rPr lang="en-IE" dirty="0" err="1"/>
              <a:t>zaken</a:t>
            </a:r>
            <a:r>
              <a:rPr lang="en-IE" dirty="0"/>
              <a:t> </a:t>
            </a:r>
            <a:r>
              <a:rPr lang="en-IE" dirty="0" err="1"/>
              <a:t>af</a:t>
            </a:r>
            <a:r>
              <a:rPr lang="en-IE" dirty="0"/>
              <a:t> </a:t>
            </a:r>
            <a:r>
              <a:rPr lang="en-IE" dirty="0" err="1"/>
              <a:t>te</a:t>
            </a:r>
            <a:r>
              <a:rPr lang="en-IE" dirty="0"/>
              <a:t> </a:t>
            </a:r>
            <a:r>
              <a:rPr lang="en-IE" dirty="0" err="1"/>
              <a:t>schermen</a:t>
            </a:r>
            <a:r>
              <a:rPr lang="en-IE" dirty="0"/>
              <a:t> (</a:t>
            </a:r>
            <a:r>
              <a:rPr lang="en-IE" b="1" dirty="0" err="1"/>
              <a:t>encapsulatie</a:t>
            </a:r>
            <a:r>
              <a:rPr lang="en-IE" dirty="0"/>
              <a:t>) van de rest.</a:t>
            </a:r>
          </a:p>
          <a:p>
            <a:pPr lvl="1"/>
            <a:r>
              <a:rPr lang="en-IE" dirty="0" err="1"/>
              <a:t>Vervolgens</a:t>
            </a:r>
            <a:r>
              <a:rPr lang="en-IE" dirty="0"/>
              <a:t> </a:t>
            </a:r>
            <a:r>
              <a:rPr lang="en-IE" dirty="0" err="1"/>
              <a:t>biedt</a:t>
            </a:r>
            <a:r>
              <a:rPr lang="en-IE" dirty="0"/>
              <a:t> je </a:t>
            </a:r>
            <a:r>
              <a:rPr lang="en-IE" dirty="0" err="1"/>
              <a:t>naar</a:t>
            </a:r>
            <a:r>
              <a:rPr lang="en-IE" dirty="0"/>
              <a:t> de </a:t>
            </a:r>
            <a:r>
              <a:rPr lang="en-IE" dirty="0" err="1"/>
              <a:t>buitendwereld</a:t>
            </a:r>
            <a:r>
              <a:rPr lang="en-IE" dirty="0"/>
              <a:t> </a:t>
            </a:r>
            <a:r>
              <a:rPr lang="en-IE" dirty="0" err="1"/>
              <a:t>een</a:t>
            </a:r>
            <a:r>
              <a:rPr lang="en-IE" dirty="0"/>
              <a:t> </a:t>
            </a:r>
            <a:r>
              <a:rPr lang="en-IE" dirty="0" err="1"/>
              <a:t>aantal</a:t>
            </a:r>
            <a:r>
              <a:rPr lang="en-IE" dirty="0"/>
              <a:t> </a:t>
            </a:r>
            <a:r>
              <a:rPr lang="en-IE" dirty="0" err="1"/>
              <a:t>zaken</a:t>
            </a:r>
            <a:r>
              <a:rPr lang="en-IE" dirty="0"/>
              <a:t> </a:t>
            </a:r>
            <a:r>
              <a:rPr lang="en-IE" dirty="0" err="1"/>
              <a:t>aan</a:t>
            </a:r>
            <a:endParaRPr lang="en-IE" dirty="0"/>
          </a:p>
          <a:p>
            <a:pPr lvl="2"/>
            <a:r>
              <a:rPr lang="en-IE" dirty="0" err="1"/>
              <a:t>Buitenwereld</a:t>
            </a:r>
            <a:r>
              <a:rPr lang="en-IE" dirty="0"/>
              <a:t> in </a:t>
            </a:r>
            <a:r>
              <a:rPr lang="en-IE" dirty="0" err="1"/>
              <a:t>dit</a:t>
            </a:r>
            <a:r>
              <a:rPr lang="en-IE" dirty="0"/>
              <a:t> </a:t>
            </a:r>
            <a:r>
              <a:rPr lang="en-IE" dirty="0" err="1"/>
              <a:t>geval</a:t>
            </a:r>
            <a:r>
              <a:rPr lang="en-IE" dirty="0"/>
              <a:t> </a:t>
            </a:r>
            <a:r>
              <a:rPr lang="en-IE" dirty="0" err="1"/>
              <a:t>zullen</a:t>
            </a:r>
            <a:r>
              <a:rPr lang="en-IE" dirty="0"/>
              <a:t> </a:t>
            </a:r>
            <a:r>
              <a:rPr lang="en-IE" dirty="0" err="1"/>
              <a:t>ontwikkelaars</a:t>
            </a:r>
            <a:r>
              <a:rPr lang="en-IE" dirty="0"/>
              <a:t> </a:t>
            </a:r>
            <a:r>
              <a:rPr lang="en-IE" dirty="0" err="1"/>
              <a:t>zijn</a:t>
            </a:r>
            <a:r>
              <a:rPr lang="en-IE" dirty="0"/>
              <a:t> </a:t>
            </a:r>
            <a:r>
              <a:rPr lang="en-IE" dirty="0" err="1"/>
              <a:t>zoals</a:t>
            </a:r>
            <a:r>
              <a:rPr lang="en-IE" dirty="0"/>
              <a:t> </a:t>
            </a:r>
            <a:r>
              <a:rPr lang="en-IE" dirty="0" err="1"/>
              <a:t>jijzelf</a:t>
            </a:r>
            <a:r>
              <a:rPr lang="en-IE" dirty="0"/>
              <a:t> of </a:t>
            </a:r>
            <a:r>
              <a:rPr lang="en-IE" dirty="0" err="1"/>
              <a:t>collega’s</a:t>
            </a:r>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7F13ABD1-EA38-4D0D-813B-35B17C3C098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6</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17977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32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632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632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el 1"/>
          <p:cNvSpPr>
            <a:spLocks noGrp="1"/>
          </p:cNvSpPr>
          <p:nvPr>
            <p:ph type="title"/>
          </p:nvPr>
        </p:nvSpPr>
        <p:spPr/>
        <p:txBody>
          <a:bodyPr/>
          <a:lstStyle/>
          <a:p>
            <a:r>
              <a:rPr lang="en-IE"/>
              <a:t>Klassen en objecten</a:t>
            </a:r>
          </a:p>
        </p:txBody>
      </p:sp>
      <p:sp>
        <p:nvSpPr>
          <p:cNvPr id="57347" name="Tijdelijke aanduiding voor inhoud 2"/>
          <p:cNvSpPr>
            <a:spLocks noGrp="1"/>
          </p:cNvSpPr>
          <p:nvPr>
            <p:ph idx="1"/>
          </p:nvPr>
        </p:nvSpPr>
        <p:spPr/>
        <p:txBody>
          <a:bodyPr/>
          <a:lstStyle/>
          <a:p>
            <a:r>
              <a:rPr lang="en-IE" dirty="0" err="1"/>
              <a:t>Werkelijkheid</a:t>
            </a:r>
            <a:r>
              <a:rPr lang="en-IE" dirty="0"/>
              <a:t>: </a:t>
            </a:r>
            <a:r>
              <a:rPr lang="en-IE" dirty="0" err="1"/>
              <a:t>verzameling</a:t>
            </a:r>
            <a:r>
              <a:rPr lang="en-IE" dirty="0"/>
              <a:t> van </a:t>
            </a:r>
            <a:r>
              <a:rPr lang="en-IE" b="1" dirty="0" err="1"/>
              <a:t>objecten</a:t>
            </a:r>
            <a:r>
              <a:rPr lang="en-IE" b="1" dirty="0"/>
              <a:t> met </a:t>
            </a:r>
            <a:r>
              <a:rPr lang="en-IE" b="1" dirty="0" err="1"/>
              <a:t>eigenschappen</a:t>
            </a:r>
            <a:r>
              <a:rPr lang="en-IE" dirty="0"/>
              <a:t> die op </a:t>
            </a:r>
            <a:r>
              <a:rPr lang="en-IE" dirty="0" err="1"/>
              <a:t>elkaar</a:t>
            </a:r>
            <a:r>
              <a:rPr lang="en-IE" dirty="0"/>
              <a:t> </a:t>
            </a:r>
            <a:r>
              <a:rPr lang="en-IE" dirty="0" err="1"/>
              <a:t>reageren</a:t>
            </a:r>
            <a:r>
              <a:rPr lang="en-IE" dirty="0"/>
              <a:t>.</a:t>
            </a:r>
          </a:p>
          <a:p>
            <a:r>
              <a:rPr lang="en-IE" dirty="0" err="1"/>
              <a:t>Bijvoorbeeld</a:t>
            </a:r>
            <a:r>
              <a:rPr lang="en-IE" dirty="0"/>
              <a:t>: </a:t>
            </a:r>
            <a:r>
              <a:rPr lang="en-IE" dirty="0" err="1"/>
              <a:t>kruispunt</a:t>
            </a:r>
            <a:r>
              <a:rPr lang="en-IE" dirty="0"/>
              <a:t> van 2 </a:t>
            </a:r>
            <a:r>
              <a:rPr lang="en-IE" dirty="0" err="1"/>
              <a:t>straten</a:t>
            </a:r>
            <a:r>
              <a:rPr lang="en-IE" dirty="0"/>
              <a:t> en </a:t>
            </a:r>
            <a:r>
              <a:rPr lang="en-IE" dirty="0" err="1"/>
              <a:t>enkele</a:t>
            </a:r>
            <a:r>
              <a:rPr lang="en-IE" dirty="0"/>
              <a:t> </a:t>
            </a:r>
            <a:r>
              <a:rPr lang="en-IE" dirty="0" err="1"/>
              <a:t>aanwezige</a:t>
            </a:r>
            <a:r>
              <a:rPr lang="en-IE" dirty="0"/>
              <a:t> </a:t>
            </a:r>
            <a:r>
              <a:rPr lang="en-IE" dirty="0" err="1"/>
              <a:t>voorwerpen</a:t>
            </a:r>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552E13B3-D004-4B58-B386-425618C197A9}"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7</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graphicFrame>
        <p:nvGraphicFramePr>
          <p:cNvPr id="6" name="Tabel 5"/>
          <p:cNvGraphicFramePr>
            <a:graphicFrameLocks noGrp="1"/>
          </p:cNvGraphicFramePr>
          <p:nvPr>
            <p:extLst>
              <p:ext uri="{D42A27DB-BD31-4B8C-83A1-F6EECF244321}">
                <p14:modId xmlns:p14="http://schemas.microsoft.com/office/powerpoint/2010/main" val="1068086862"/>
              </p:ext>
            </p:extLst>
          </p:nvPr>
        </p:nvGraphicFramePr>
        <p:xfrm>
          <a:off x="2621333" y="3149600"/>
          <a:ext cx="7803930" cy="3708400"/>
        </p:xfrm>
        <a:graphic>
          <a:graphicData uri="http://schemas.openxmlformats.org/drawingml/2006/table">
            <a:tbl>
              <a:tblPr firstRow="1" bandRow="1">
                <a:tableStyleId>{5C22544A-7EE6-4342-B048-85BDC9FD1C3A}</a:tableStyleId>
              </a:tblPr>
              <a:tblGrid>
                <a:gridCol w="1828800">
                  <a:extLst>
                    <a:ext uri="{9D8B030D-6E8A-4147-A177-3AD203B41FA5}">
                      <a16:colId xmlns:a16="http://schemas.microsoft.com/office/drawing/2014/main" val="20000"/>
                    </a:ext>
                  </a:extLst>
                </a:gridCol>
                <a:gridCol w="2648607">
                  <a:extLst>
                    <a:ext uri="{9D8B030D-6E8A-4147-A177-3AD203B41FA5}">
                      <a16:colId xmlns:a16="http://schemas.microsoft.com/office/drawing/2014/main" val="20001"/>
                    </a:ext>
                  </a:extLst>
                </a:gridCol>
                <a:gridCol w="3326523">
                  <a:extLst>
                    <a:ext uri="{9D8B030D-6E8A-4147-A177-3AD203B41FA5}">
                      <a16:colId xmlns:a16="http://schemas.microsoft.com/office/drawing/2014/main" val="20002"/>
                    </a:ext>
                  </a:extLst>
                </a:gridCol>
              </a:tblGrid>
              <a:tr h="370840">
                <a:tc>
                  <a:txBody>
                    <a:bodyPr/>
                    <a:lstStyle/>
                    <a:p>
                      <a:r>
                        <a:rPr lang="en-IE" dirty="0" err="1"/>
                        <a:t>Objecten</a:t>
                      </a:r>
                      <a:endParaRPr lang="en-IE" dirty="0"/>
                    </a:p>
                  </a:txBody>
                  <a:tcPr/>
                </a:tc>
                <a:tc>
                  <a:txBody>
                    <a:bodyPr/>
                    <a:lstStyle/>
                    <a:p>
                      <a:pPr algn="ctr"/>
                      <a:r>
                        <a:rPr lang="en-IE" dirty="0" err="1"/>
                        <a:t>Eigenschappen</a:t>
                      </a:r>
                      <a:endParaRPr lang="en-IE" dirty="0"/>
                    </a:p>
                  </a:txBody>
                  <a:tcPr/>
                </a:tc>
                <a:tc>
                  <a:txBody>
                    <a:bodyPr/>
                    <a:lstStyle/>
                    <a:p>
                      <a:r>
                        <a:rPr lang="en-IE" dirty="0" err="1"/>
                        <a:t>Gedrag</a:t>
                      </a:r>
                      <a:endParaRPr lang="en-IE" dirty="0"/>
                    </a:p>
                  </a:txBody>
                  <a:tcPr/>
                </a:tc>
                <a:extLst>
                  <a:ext uri="{0D108BD9-81ED-4DB2-BD59-A6C34878D82A}">
                    <a16:rowId xmlns:a16="http://schemas.microsoft.com/office/drawing/2014/main" val="10000"/>
                  </a:ext>
                </a:extLst>
              </a:tr>
              <a:tr h="370840">
                <a:tc>
                  <a:txBody>
                    <a:bodyPr/>
                    <a:lstStyle/>
                    <a:p>
                      <a:r>
                        <a:rPr lang="en-IE" dirty="0"/>
                        <a:t>Auto</a:t>
                      </a:r>
                    </a:p>
                  </a:txBody>
                  <a:tcPr/>
                </a:tc>
                <a:tc>
                  <a:txBody>
                    <a:bodyPr/>
                    <a:lstStyle/>
                    <a:p>
                      <a:r>
                        <a:rPr lang="en-IE" dirty="0" err="1"/>
                        <a:t>Groene</a:t>
                      </a:r>
                      <a:r>
                        <a:rPr lang="en-IE" dirty="0"/>
                        <a:t> Volvo</a:t>
                      </a:r>
                    </a:p>
                  </a:txBody>
                  <a:tcPr/>
                </a:tc>
                <a:tc>
                  <a:txBody>
                    <a:bodyPr/>
                    <a:lstStyle/>
                    <a:p>
                      <a:r>
                        <a:rPr lang="en-IE" dirty="0" err="1"/>
                        <a:t>Vetraagt</a:t>
                      </a:r>
                      <a:endParaRPr lang="en-IE" dirty="0"/>
                    </a:p>
                  </a:txBody>
                  <a:tcPr/>
                </a:tc>
                <a:extLst>
                  <a:ext uri="{0D108BD9-81ED-4DB2-BD59-A6C34878D82A}">
                    <a16:rowId xmlns:a16="http://schemas.microsoft.com/office/drawing/2014/main" val="10001"/>
                  </a:ext>
                </a:extLst>
              </a:tr>
              <a:tr h="370840">
                <a:tc>
                  <a:txBody>
                    <a:bodyPr/>
                    <a:lstStyle/>
                    <a:p>
                      <a:r>
                        <a:rPr lang="en-IE" dirty="0"/>
                        <a:t>Auto</a:t>
                      </a:r>
                    </a:p>
                  </a:txBody>
                  <a:tcPr/>
                </a:tc>
                <a:tc>
                  <a:txBody>
                    <a:bodyPr/>
                    <a:lstStyle/>
                    <a:p>
                      <a:r>
                        <a:rPr lang="en-IE" dirty="0" err="1"/>
                        <a:t>Blauwe</a:t>
                      </a:r>
                      <a:r>
                        <a:rPr lang="en-IE" dirty="0"/>
                        <a:t> Audi</a:t>
                      </a:r>
                    </a:p>
                  </a:txBody>
                  <a:tcPr/>
                </a:tc>
                <a:tc>
                  <a:txBody>
                    <a:bodyPr/>
                    <a:lstStyle/>
                    <a:p>
                      <a:r>
                        <a:rPr lang="en-IE" dirty="0" err="1"/>
                        <a:t>Rijdt</a:t>
                      </a:r>
                      <a:r>
                        <a:rPr lang="en-IE" dirty="0"/>
                        <a:t> </a:t>
                      </a:r>
                      <a:r>
                        <a:rPr lang="en-IE" dirty="0" err="1"/>
                        <a:t>ongeveer</a:t>
                      </a:r>
                      <a:r>
                        <a:rPr lang="en-IE" dirty="0"/>
                        <a:t> 30km/h</a:t>
                      </a:r>
                    </a:p>
                  </a:txBody>
                  <a:tcPr/>
                </a:tc>
                <a:extLst>
                  <a:ext uri="{0D108BD9-81ED-4DB2-BD59-A6C34878D82A}">
                    <a16:rowId xmlns:a16="http://schemas.microsoft.com/office/drawing/2014/main" val="10002"/>
                  </a:ext>
                </a:extLst>
              </a:tr>
              <a:tr h="370840">
                <a:tc>
                  <a:txBody>
                    <a:bodyPr/>
                    <a:lstStyle/>
                    <a:p>
                      <a:r>
                        <a:rPr lang="en-IE" dirty="0"/>
                        <a:t>Auto</a:t>
                      </a:r>
                    </a:p>
                  </a:txBody>
                  <a:tcPr/>
                </a:tc>
                <a:tc>
                  <a:txBody>
                    <a:bodyPr/>
                    <a:lstStyle/>
                    <a:p>
                      <a:r>
                        <a:rPr lang="en-IE" dirty="0"/>
                        <a:t>Rode Renault</a:t>
                      </a:r>
                    </a:p>
                  </a:txBody>
                  <a:tcPr/>
                </a:tc>
                <a:tc>
                  <a:txBody>
                    <a:bodyPr/>
                    <a:lstStyle/>
                    <a:p>
                      <a:r>
                        <a:rPr lang="en-IE" dirty="0" err="1"/>
                        <a:t>Staat</a:t>
                      </a:r>
                      <a:r>
                        <a:rPr lang="en-IE" dirty="0"/>
                        <a:t> </a:t>
                      </a:r>
                      <a:r>
                        <a:rPr lang="en-IE" dirty="0" err="1"/>
                        <a:t>stil</a:t>
                      </a:r>
                      <a:endParaRPr lang="en-IE" dirty="0"/>
                    </a:p>
                  </a:txBody>
                  <a:tcPr/>
                </a:tc>
                <a:extLst>
                  <a:ext uri="{0D108BD9-81ED-4DB2-BD59-A6C34878D82A}">
                    <a16:rowId xmlns:a16="http://schemas.microsoft.com/office/drawing/2014/main" val="10003"/>
                  </a:ext>
                </a:extLst>
              </a:tr>
              <a:tr h="370840">
                <a:tc>
                  <a:txBody>
                    <a:bodyPr/>
                    <a:lstStyle/>
                    <a:p>
                      <a:r>
                        <a:rPr lang="en-IE" dirty="0" err="1"/>
                        <a:t>Voetganger</a:t>
                      </a:r>
                      <a:endParaRPr lang="en-IE" dirty="0"/>
                    </a:p>
                  </a:txBody>
                  <a:tcPr/>
                </a:tc>
                <a:tc>
                  <a:txBody>
                    <a:bodyPr/>
                    <a:lstStyle/>
                    <a:p>
                      <a:r>
                        <a:rPr lang="en-IE" dirty="0" err="1"/>
                        <a:t>Vrouw</a:t>
                      </a:r>
                      <a:r>
                        <a:rPr lang="en-IE" dirty="0"/>
                        <a:t>,</a:t>
                      </a:r>
                      <a:r>
                        <a:rPr lang="en-IE" baseline="0" dirty="0"/>
                        <a:t> blond, rode </a:t>
                      </a:r>
                      <a:r>
                        <a:rPr lang="en-IE" baseline="0" dirty="0" err="1"/>
                        <a:t>jas</a:t>
                      </a:r>
                      <a:endParaRPr lang="en-IE" dirty="0"/>
                    </a:p>
                  </a:txBody>
                  <a:tcPr/>
                </a:tc>
                <a:tc>
                  <a:txBody>
                    <a:bodyPr/>
                    <a:lstStyle/>
                    <a:p>
                      <a:r>
                        <a:rPr lang="en-IE" dirty="0" err="1"/>
                        <a:t>Steekt</a:t>
                      </a:r>
                      <a:r>
                        <a:rPr lang="en-IE" dirty="0"/>
                        <a:t> </a:t>
                      </a:r>
                      <a:r>
                        <a:rPr lang="en-IE" dirty="0" err="1"/>
                        <a:t>straat</a:t>
                      </a:r>
                      <a:r>
                        <a:rPr lang="en-IE" dirty="0"/>
                        <a:t> over</a:t>
                      </a:r>
                    </a:p>
                  </a:txBody>
                  <a:tcPr/>
                </a:tc>
                <a:extLst>
                  <a:ext uri="{0D108BD9-81ED-4DB2-BD59-A6C34878D82A}">
                    <a16:rowId xmlns:a16="http://schemas.microsoft.com/office/drawing/2014/main" val="10004"/>
                  </a:ext>
                </a:extLst>
              </a:tr>
              <a:tr h="370840">
                <a:tc>
                  <a:txBody>
                    <a:bodyPr/>
                    <a:lstStyle/>
                    <a:p>
                      <a:r>
                        <a:rPr lang="en-IE" dirty="0" err="1"/>
                        <a:t>Voetganger</a:t>
                      </a:r>
                      <a:endParaRPr lang="en-IE" dirty="0"/>
                    </a:p>
                  </a:txBody>
                  <a:tcPr/>
                </a:tc>
                <a:tc>
                  <a:txBody>
                    <a:bodyPr/>
                    <a:lstStyle/>
                    <a:p>
                      <a:r>
                        <a:rPr lang="en-IE" dirty="0"/>
                        <a:t>Kind, 10</a:t>
                      </a:r>
                      <a:r>
                        <a:rPr lang="en-IE" baseline="0" dirty="0"/>
                        <a:t> </a:t>
                      </a:r>
                      <a:r>
                        <a:rPr lang="en-IE" baseline="0" dirty="0" err="1"/>
                        <a:t>jaar</a:t>
                      </a:r>
                      <a:endParaRPr lang="en-IE" dirty="0"/>
                    </a:p>
                  </a:txBody>
                  <a:tcPr/>
                </a:tc>
                <a:tc>
                  <a:txBody>
                    <a:bodyPr/>
                    <a:lstStyle/>
                    <a:p>
                      <a:r>
                        <a:rPr lang="en-IE" dirty="0" err="1"/>
                        <a:t>Wacht</a:t>
                      </a:r>
                      <a:r>
                        <a:rPr lang="en-IE" dirty="0"/>
                        <a:t> </a:t>
                      </a:r>
                      <a:r>
                        <a:rPr lang="en-IE" dirty="0" err="1"/>
                        <a:t>voor</a:t>
                      </a:r>
                      <a:r>
                        <a:rPr lang="en-IE" dirty="0"/>
                        <a:t> rood </a:t>
                      </a:r>
                      <a:r>
                        <a:rPr lang="en-IE" dirty="0" err="1"/>
                        <a:t>licht</a:t>
                      </a:r>
                      <a:endParaRPr lang="en-IE" dirty="0"/>
                    </a:p>
                  </a:txBody>
                  <a:tcPr/>
                </a:tc>
                <a:extLst>
                  <a:ext uri="{0D108BD9-81ED-4DB2-BD59-A6C34878D82A}">
                    <a16:rowId xmlns:a16="http://schemas.microsoft.com/office/drawing/2014/main" val="10005"/>
                  </a:ext>
                </a:extLst>
              </a:tr>
              <a:tr h="370840">
                <a:tc>
                  <a:txBody>
                    <a:bodyPr/>
                    <a:lstStyle/>
                    <a:p>
                      <a:r>
                        <a:rPr lang="en-IE" dirty="0" err="1"/>
                        <a:t>Fietser</a:t>
                      </a:r>
                      <a:r>
                        <a:rPr lang="en-IE" dirty="0"/>
                        <a:t> </a:t>
                      </a:r>
                    </a:p>
                  </a:txBody>
                  <a:tcPr/>
                </a:tc>
                <a:tc>
                  <a:txBody>
                    <a:bodyPr/>
                    <a:lstStyle/>
                    <a:p>
                      <a:r>
                        <a:rPr lang="en-IE" dirty="0"/>
                        <a:t>Man, </a:t>
                      </a:r>
                      <a:r>
                        <a:rPr lang="en-IE" dirty="0" err="1"/>
                        <a:t>blauwe</a:t>
                      </a:r>
                      <a:r>
                        <a:rPr lang="en-IE" dirty="0"/>
                        <a:t> </a:t>
                      </a:r>
                      <a:r>
                        <a:rPr lang="en-IE" dirty="0" err="1"/>
                        <a:t>fiets</a:t>
                      </a:r>
                      <a:endParaRPr lang="en-IE" dirty="0"/>
                    </a:p>
                  </a:txBody>
                  <a:tcPr/>
                </a:tc>
                <a:tc>
                  <a:txBody>
                    <a:bodyPr/>
                    <a:lstStyle/>
                    <a:p>
                      <a:r>
                        <a:rPr lang="en-IE" dirty="0" err="1"/>
                        <a:t>Wacht</a:t>
                      </a:r>
                      <a:r>
                        <a:rPr lang="en-IE" dirty="0"/>
                        <a:t> </a:t>
                      </a:r>
                      <a:r>
                        <a:rPr lang="en-IE" dirty="0" err="1"/>
                        <a:t>voor</a:t>
                      </a:r>
                      <a:r>
                        <a:rPr lang="en-IE" dirty="0"/>
                        <a:t> rood </a:t>
                      </a:r>
                      <a:r>
                        <a:rPr lang="en-IE" dirty="0" err="1"/>
                        <a:t>licht</a:t>
                      </a:r>
                      <a:endParaRPr lang="en-IE" dirty="0"/>
                    </a:p>
                  </a:txBody>
                  <a:tcPr/>
                </a:tc>
                <a:extLst>
                  <a:ext uri="{0D108BD9-81ED-4DB2-BD59-A6C34878D82A}">
                    <a16:rowId xmlns:a16="http://schemas.microsoft.com/office/drawing/2014/main" val="10006"/>
                  </a:ext>
                </a:extLst>
              </a:tr>
              <a:tr h="370840">
                <a:tc>
                  <a:txBody>
                    <a:bodyPr/>
                    <a:lstStyle/>
                    <a:p>
                      <a:r>
                        <a:rPr lang="en-IE" dirty="0" err="1"/>
                        <a:t>Fietser</a:t>
                      </a:r>
                      <a:endParaRPr lang="en-IE" dirty="0"/>
                    </a:p>
                  </a:txBody>
                  <a:tcPr/>
                </a:tc>
                <a:tc>
                  <a:txBody>
                    <a:bodyPr/>
                    <a:lstStyle/>
                    <a:p>
                      <a:r>
                        <a:rPr lang="en-IE" dirty="0" err="1"/>
                        <a:t>Meisje</a:t>
                      </a:r>
                      <a:r>
                        <a:rPr lang="en-IE" dirty="0"/>
                        <a:t>, </a:t>
                      </a:r>
                      <a:r>
                        <a:rPr lang="en-IE" dirty="0" err="1"/>
                        <a:t>gele</a:t>
                      </a:r>
                      <a:r>
                        <a:rPr lang="en-IE" dirty="0"/>
                        <a:t> </a:t>
                      </a:r>
                      <a:r>
                        <a:rPr lang="en-IE" dirty="0" err="1"/>
                        <a:t>fiets</a:t>
                      </a:r>
                      <a:endParaRPr lang="en-IE" dirty="0"/>
                    </a:p>
                  </a:txBody>
                  <a:tcPr/>
                </a:tc>
                <a:tc>
                  <a:txBody>
                    <a:bodyPr/>
                    <a:lstStyle/>
                    <a:p>
                      <a:r>
                        <a:rPr lang="en-IE" dirty="0" err="1"/>
                        <a:t>Rijdt</a:t>
                      </a:r>
                      <a:r>
                        <a:rPr lang="en-IE" dirty="0"/>
                        <a:t> door </a:t>
                      </a:r>
                      <a:r>
                        <a:rPr lang="en-IE" dirty="0" err="1"/>
                        <a:t>groen</a:t>
                      </a:r>
                      <a:r>
                        <a:rPr lang="en-IE" dirty="0"/>
                        <a:t> </a:t>
                      </a:r>
                      <a:r>
                        <a:rPr lang="en-IE" dirty="0" err="1"/>
                        <a:t>licht</a:t>
                      </a:r>
                      <a:endParaRPr lang="en-IE" dirty="0"/>
                    </a:p>
                  </a:txBody>
                  <a:tcPr/>
                </a:tc>
                <a:extLst>
                  <a:ext uri="{0D108BD9-81ED-4DB2-BD59-A6C34878D82A}">
                    <a16:rowId xmlns:a16="http://schemas.microsoft.com/office/drawing/2014/main" val="10007"/>
                  </a:ext>
                </a:extLst>
              </a:tr>
              <a:tr h="370840">
                <a:tc>
                  <a:txBody>
                    <a:bodyPr/>
                    <a:lstStyle/>
                    <a:p>
                      <a:r>
                        <a:rPr lang="en-IE" dirty="0" err="1"/>
                        <a:t>Verkeerslicht</a:t>
                      </a:r>
                      <a:endParaRPr lang="en-IE" dirty="0"/>
                    </a:p>
                  </a:txBody>
                  <a:tcPr/>
                </a:tc>
                <a:tc>
                  <a:txBody>
                    <a:bodyPr/>
                    <a:lstStyle/>
                    <a:p>
                      <a:r>
                        <a:rPr lang="en-IE" dirty="0"/>
                        <a:t>4m </a:t>
                      </a:r>
                      <a:r>
                        <a:rPr lang="en-IE" dirty="0" err="1"/>
                        <a:t>hoog</a:t>
                      </a:r>
                      <a:r>
                        <a:rPr lang="en-IE" dirty="0"/>
                        <a:t>, 3 </a:t>
                      </a:r>
                      <a:r>
                        <a:rPr lang="en-IE" dirty="0" err="1"/>
                        <a:t>lichten</a:t>
                      </a:r>
                      <a:endParaRPr lang="en-IE" dirty="0"/>
                    </a:p>
                  </a:txBody>
                  <a:tcPr/>
                </a:tc>
                <a:tc>
                  <a:txBody>
                    <a:bodyPr/>
                    <a:lstStyle/>
                    <a:p>
                      <a:r>
                        <a:rPr lang="en-IE" dirty="0"/>
                        <a:t>Rood</a:t>
                      </a:r>
                      <a:r>
                        <a:rPr lang="en-IE" baseline="0" dirty="0"/>
                        <a:t> </a:t>
                      </a:r>
                      <a:r>
                        <a:rPr lang="en-IE" baseline="0" dirty="0" err="1"/>
                        <a:t>brandt</a:t>
                      </a:r>
                      <a:endParaRPr lang="en-IE" dirty="0"/>
                    </a:p>
                  </a:txBody>
                  <a:tcPr/>
                </a:tc>
                <a:extLst>
                  <a:ext uri="{0D108BD9-81ED-4DB2-BD59-A6C34878D82A}">
                    <a16:rowId xmlns:a16="http://schemas.microsoft.com/office/drawing/2014/main" val="10008"/>
                  </a:ext>
                </a:extLst>
              </a:tr>
              <a:tr h="370840">
                <a:tc>
                  <a:txBody>
                    <a:bodyPr/>
                    <a:lstStyle/>
                    <a:p>
                      <a:r>
                        <a:rPr lang="en-IE" dirty="0" err="1"/>
                        <a:t>Verkeerslicht</a:t>
                      </a:r>
                      <a:endParaRPr lang="en-IE" dirty="0"/>
                    </a:p>
                  </a:txBody>
                  <a:tcPr/>
                </a:tc>
                <a:tc>
                  <a:txBody>
                    <a:bodyPr/>
                    <a:lstStyle/>
                    <a:p>
                      <a:r>
                        <a:rPr lang="en-IE" dirty="0"/>
                        <a:t>4m </a:t>
                      </a:r>
                      <a:r>
                        <a:rPr lang="en-IE" dirty="0" err="1"/>
                        <a:t>hoog</a:t>
                      </a:r>
                      <a:r>
                        <a:rPr lang="en-IE" dirty="0"/>
                        <a:t>,</a:t>
                      </a:r>
                      <a:r>
                        <a:rPr lang="en-IE" baseline="0" dirty="0"/>
                        <a:t> 3 </a:t>
                      </a:r>
                      <a:r>
                        <a:rPr lang="en-IE" baseline="0" dirty="0" err="1"/>
                        <a:t>lichten</a:t>
                      </a:r>
                      <a:endParaRPr lang="en-IE" dirty="0"/>
                    </a:p>
                  </a:txBody>
                  <a:tcPr/>
                </a:tc>
                <a:tc>
                  <a:txBody>
                    <a:bodyPr/>
                    <a:lstStyle/>
                    <a:p>
                      <a:r>
                        <a:rPr lang="en-IE" dirty="0" err="1"/>
                        <a:t>Groen</a:t>
                      </a:r>
                      <a:r>
                        <a:rPr lang="en-IE" dirty="0"/>
                        <a:t> </a:t>
                      </a:r>
                      <a:r>
                        <a:rPr lang="en-IE" dirty="0" err="1"/>
                        <a:t>brandt</a:t>
                      </a:r>
                      <a:endParaRPr lang="en-IE" dirty="0"/>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2201954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34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el 1"/>
          <p:cNvSpPr>
            <a:spLocks noGrp="1"/>
          </p:cNvSpPr>
          <p:nvPr>
            <p:ph type="title"/>
          </p:nvPr>
        </p:nvSpPr>
        <p:spPr/>
        <p:txBody>
          <a:bodyPr/>
          <a:lstStyle/>
          <a:p>
            <a:r>
              <a:rPr lang="en-IE"/>
              <a:t>Interacties</a:t>
            </a:r>
          </a:p>
        </p:txBody>
      </p:sp>
      <p:sp>
        <p:nvSpPr>
          <p:cNvPr id="58371" name="Tijdelijke aanduiding voor inhoud 2"/>
          <p:cNvSpPr>
            <a:spLocks noGrp="1"/>
          </p:cNvSpPr>
          <p:nvPr>
            <p:ph idx="1"/>
          </p:nvPr>
        </p:nvSpPr>
        <p:spPr/>
        <p:txBody>
          <a:bodyPr/>
          <a:lstStyle/>
          <a:p>
            <a:r>
              <a:rPr lang="en-IE"/>
              <a:t>Enkele voorbeelden van interacties</a:t>
            </a:r>
          </a:p>
          <a:p>
            <a:endParaRPr lang="en-IE"/>
          </a:p>
          <a:p>
            <a:pPr lvl="1"/>
            <a:r>
              <a:rPr lang="en-IE"/>
              <a:t>Rode Renault staat stil, omdat het licht op rood staat</a:t>
            </a:r>
          </a:p>
          <a:p>
            <a:pPr lvl="1"/>
            <a:r>
              <a:rPr lang="en-IE"/>
              <a:t>De Volvo vertraagt, omdat de bestuurder een rood licht nadert</a:t>
            </a:r>
          </a:p>
          <a:p>
            <a:pPr lvl="1"/>
            <a:r>
              <a:rPr lang="en-IE"/>
              <a:t>De blonde vrouw steekt over , omdat voor haar het licht op groen staat</a:t>
            </a:r>
          </a:p>
          <a:p>
            <a:pPr lvl="1"/>
            <a:endParaRPr lang="en-IE"/>
          </a:p>
          <a:p>
            <a:pPr lvl="1"/>
            <a:endParaRPr lang="en-IE"/>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F9E27286-12AC-4CAA-9599-53C4272C28AC}"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8</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117560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el 1"/>
          <p:cNvSpPr>
            <a:spLocks noGrp="1"/>
          </p:cNvSpPr>
          <p:nvPr>
            <p:ph type="title"/>
          </p:nvPr>
        </p:nvSpPr>
        <p:spPr/>
        <p:txBody>
          <a:bodyPr/>
          <a:lstStyle/>
          <a:p>
            <a:r>
              <a:rPr lang="en-IE"/>
              <a:t>Soorten en voorwerpen</a:t>
            </a:r>
          </a:p>
        </p:txBody>
      </p:sp>
      <p:sp>
        <p:nvSpPr>
          <p:cNvPr id="59395" name="Tijdelijke aanduiding voor inhoud 2"/>
          <p:cNvSpPr>
            <a:spLocks noGrp="1"/>
          </p:cNvSpPr>
          <p:nvPr>
            <p:ph idx="1"/>
          </p:nvPr>
        </p:nvSpPr>
        <p:spPr/>
        <p:txBody>
          <a:bodyPr/>
          <a:lstStyle/>
          <a:p>
            <a:r>
              <a:rPr lang="en-IE" dirty="0"/>
              <a:t>We </a:t>
            </a:r>
            <a:r>
              <a:rPr lang="en-IE" dirty="0" err="1"/>
              <a:t>merken</a:t>
            </a:r>
            <a:r>
              <a:rPr lang="en-IE" dirty="0"/>
              <a:t> </a:t>
            </a:r>
            <a:r>
              <a:rPr lang="en-IE" dirty="0" err="1"/>
              <a:t>onmiddellijk</a:t>
            </a:r>
            <a:r>
              <a:rPr lang="en-IE" dirty="0"/>
              <a:t> </a:t>
            </a:r>
            <a:r>
              <a:rPr lang="en-IE" dirty="0" err="1"/>
              <a:t>een</a:t>
            </a:r>
            <a:r>
              <a:rPr lang="en-IE" dirty="0"/>
              <a:t> </a:t>
            </a:r>
            <a:r>
              <a:rPr lang="en-IE" dirty="0" err="1"/>
              <a:t>aantal</a:t>
            </a:r>
            <a:r>
              <a:rPr lang="en-IE" dirty="0"/>
              <a:t> </a:t>
            </a:r>
            <a:r>
              <a:rPr lang="en-IE" u="sng" dirty="0" err="1"/>
              <a:t>voorwerpen</a:t>
            </a:r>
            <a:r>
              <a:rPr lang="en-IE" dirty="0"/>
              <a:t> van </a:t>
            </a:r>
            <a:r>
              <a:rPr lang="en-IE" dirty="0" err="1"/>
              <a:t>een</a:t>
            </a:r>
            <a:r>
              <a:rPr lang="en-IE" dirty="0"/>
              <a:t> </a:t>
            </a:r>
            <a:r>
              <a:rPr lang="en-IE" dirty="0" err="1"/>
              <a:t>zelfde</a:t>
            </a:r>
            <a:r>
              <a:rPr lang="en-IE" dirty="0"/>
              <a:t> </a:t>
            </a:r>
            <a:r>
              <a:rPr lang="en-IE" u="sng" dirty="0" err="1"/>
              <a:t>soort</a:t>
            </a:r>
            <a:r>
              <a:rPr lang="en-IE" dirty="0"/>
              <a:t> op:	</a:t>
            </a:r>
          </a:p>
          <a:p>
            <a:pPr lvl="1"/>
            <a:r>
              <a:rPr lang="en-IE" dirty="0" err="1"/>
              <a:t>Voetgangers</a:t>
            </a:r>
            <a:r>
              <a:rPr lang="en-IE" dirty="0"/>
              <a:t>, </a:t>
            </a:r>
            <a:r>
              <a:rPr lang="en-IE" dirty="0" err="1"/>
              <a:t>fietsers</a:t>
            </a:r>
            <a:r>
              <a:rPr lang="en-IE" dirty="0"/>
              <a:t>, auto’s en </a:t>
            </a:r>
            <a:r>
              <a:rPr lang="en-IE" dirty="0" err="1"/>
              <a:t>verkeerslichten</a:t>
            </a:r>
            <a:endParaRPr lang="en-IE" dirty="0"/>
          </a:p>
          <a:p>
            <a:pPr lvl="1"/>
            <a:endParaRPr lang="en-IE" dirty="0"/>
          </a:p>
          <a:p>
            <a:pPr lvl="2"/>
            <a:r>
              <a:rPr lang="en-IE" dirty="0"/>
              <a:t>Twee </a:t>
            </a:r>
            <a:r>
              <a:rPr lang="en-IE" dirty="0" err="1"/>
              <a:t>voorwerpen</a:t>
            </a:r>
            <a:r>
              <a:rPr lang="en-IE" dirty="0"/>
              <a:t> van </a:t>
            </a:r>
            <a:r>
              <a:rPr lang="en-IE" dirty="0" err="1"/>
              <a:t>soort</a:t>
            </a:r>
            <a:r>
              <a:rPr lang="en-IE" dirty="0"/>
              <a:t> ‘</a:t>
            </a:r>
            <a:r>
              <a:rPr lang="en-IE" dirty="0" err="1"/>
              <a:t>voetganger</a:t>
            </a:r>
            <a:r>
              <a:rPr lang="en-IE" dirty="0"/>
              <a:t>’</a:t>
            </a:r>
          </a:p>
          <a:p>
            <a:pPr lvl="2"/>
            <a:r>
              <a:rPr lang="en-IE" dirty="0"/>
              <a:t>Twee van het </a:t>
            </a:r>
            <a:r>
              <a:rPr lang="en-IE" dirty="0" err="1"/>
              <a:t>soort</a:t>
            </a:r>
            <a:r>
              <a:rPr lang="en-IE" dirty="0"/>
              <a:t> ‘</a:t>
            </a:r>
            <a:r>
              <a:rPr lang="en-IE" dirty="0" err="1"/>
              <a:t>fietser</a:t>
            </a:r>
            <a:r>
              <a:rPr lang="en-IE" dirty="0"/>
              <a:t>’</a:t>
            </a:r>
          </a:p>
          <a:p>
            <a:pPr lvl="2"/>
            <a:r>
              <a:rPr lang="en-IE" dirty="0"/>
              <a:t>3 van het </a:t>
            </a:r>
            <a:r>
              <a:rPr lang="en-IE" dirty="0" err="1"/>
              <a:t>soort</a:t>
            </a:r>
            <a:r>
              <a:rPr lang="en-IE" dirty="0"/>
              <a:t> ‘auto’</a:t>
            </a:r>
          </a:p>
          <a:p>
            <a:pPr lvl="2"/>
            <a:r>
              <a:rPr lang="en-IE" dirty="0"/>
              <a:t>Twee van het </a:t>
            </a:r>
            <a:r>
              <a:rPr lang="en-IE" dirty="0" err="1"/>
              <a:t>soort</a:t>
            </a:r>
            <a:r>
              <a:rPr lang="en-IE" dirty="0"/>
              <a:t> ‘</a:t>
            </a:r>
            <a:r>
              <a:rPr lang="en-IE" dirty="0" err="1"/>
              <a:t>verkeerslicht</a:t>
            </a:r>
            <a:r>
              <a:rPr lang="en-IE" dirty="0"/>
              <a:t>’</a:t>
            </a:r>
          </a:p>
          <a:p>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77CD2291-D8B3-4D33-A7BB-CCB041F98F84}"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9</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227241575"/>
      </p:ext>
    </p:extLst>
  </p:cSld>
  <p:clrMapOvr>
    <a:masterClrMapping/>
  </p:clrMapOvr>
</p:sld>
</file>

<file path=ppt/theme/theme1.xml><?xml version="1.0" encoding="utf-8"?>
<a:theme xmlns:a="http://schemas.openxmlformats.org/drawingml/2006/main" name="ziescherper">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angepast 1">
      <a:majorFont>
        <a:latin typeface="Archivo Narrow"/>
        <a:ea typeface=""/>
        <a:cs typeface=""/>
      </a:majorFont>
      <a:minorFont>
        <a:latin typeface="Blogger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ziescherper" id="{69B2FE59-FA6B-4F45-B455-AA12E61C9549}" vid="{E9744CD3-A597-431D-8092-F51B983DCEB5}"/>
    </a:ext>
  </a:extLst>
</a:theme>
</file>

<file path=docProps/app.xml><?xml version="1.0" encoding="utf-8"?>
<Properties xmlns="http://schemas.openxmlformats.org/officeDocument/2006/extended-properties" xmlns:vt="http://schemas.openxmlformats.org/officeDocument/2006/docPropsVTypes">
  <Template>ziescherper</Template>
  <TotalTime>1</TotalTime>
  <Words>1035</Words>
  <Application>Microsoft Office PowerPoint</Application>
  <PresentationFormat>Breedbeeld</PresentationFormat>
  <Paragraphs>196</Paragraphs>
  <Slides>22</Slides>
  <Notes>0</Notes>
  <HiddenSlides>6</HiddenSlides>
  <MMClips>2</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22</vt:i4>
      </vt:variant>
    </vt:vector>
  </HeadingPairs>
  <TitlesOfParts>
    <vt:vector size="27" baseType="lpstr">
      <vt:lpstr>Archivo Narrow</vt:lpstr>
      <vt:lpstr>Arial</vt:lpstr>
      <vt:lpstr>Blogger Sans</vt:lpstr>
      <vt:lpstr>Times</vt:lpstr>
      <vt:lpstr>ziescherper</vt:lpstr>
      <vt:lpstr>1. Klassen in C#</vt:lpstr>
      <vt:lpstr>Abstractie van programmeren</vt:lpstr>
      <vt:lpstr>OOP</vt:lpstr>
      <vt:lpstr>OOP: Basisgedachte</vt:lpstr>
      <vt:lpstr>PowerPoint-presentatie</vt:lpstr>
      <vt:lpstr>“Black Box”-principe</vt:lpstr>
      <vt:lpstr>Klassen en objecten</vt:lpstr>
      <vt:lpstr>Interacties</vt:lpstr>
      <vt:lpstr>Soorten en voorwerpen</vt:lpstr>
      <vt:lpstr>Klassen en objecten: eerste invalshoek</vt:lpstr>
      <vt:lpstr>Klassen en objecten: tweede invashoek</vt:lpstr>
      <vt:lpstr>Oefeningen</vt:lpstr>
      <vt:lpstr>PowerPoint-presentatie</vt:lpstr>
      <vt:lpstr>Derde invalshoek</vt:lpstr>
      <vt:lpstr>Some Zen koan</vt:lpstr>
      <vt:lpstr>PowerPoint-presentatie</vt:lpstr>
      <vt:lpstr>Oefeningen</vt:lpstr>
      <vt:lpstr>Oefeningen</vt:lpstr>
      <vt:lpstr>Oefeningen</vt:lpstr>
      <vt:lpstr>Welke klassen en objecten zie je?</vt:lpstr>
      <vt:lpstr>Doel van dit vak:</vt:lpstr>
      <vt:lpstr>PowerPoint-presentatie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 Klassen in C#</dc:title>
  <dc:creator>Tim Dams</dc:creator>
  <cp:lastModifiedBy>Tim Dams</cp:lastModifiedBy>
  <cp:revision>1</cp:revision>
  <dcterms:created xsi:type="dcterms:W3CDTF">2021-01-14T07:25:31Z</dcterms:created>
  <dcterms:modified xsi:type="dcterms:W3CDTF">2021-01-14T07:26:41Z</dcterms:modified>
</cp:coreProperties>
</file>

<file path=docProps/thumbnail.jpeg>
</file>